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Poppins" panose="00000500000000000000" pitchFamily="2" charset="0"/>
      <p:regular r:id="rId12"/>
    </p:embeddedFont>
    <p:embeddedFont>
      <p:font typeface="Poppins Bold" panose="00000800000000000000" charset="0"/>
      <p:regular r:id="rId13"/>
    </p:embeddedFont>
    <p:embeddedFont>
      <p:font typeface="Poppins Extra-Light" panose="020B0604020202020204" charset="0"/>
      <p:regular r:id="rId14"/>
    </p:embeddedFont>
    <p:embeddedFont>
      <p:font typeface="Poppins Light" panose="00000400000000000000" pitchFamily="2" charset="0"/>
      <p:regular r:id="rId15"/>
    </p:embeddedFont>
    <p:embeddedFont>
      <p:font typeface="Poppins Medium" panose="00000600000000000000" pitchFamily="2" charset="0"/>
      <p:regular r:id="rId16"/>
    </p:embeddedFont>
    <p:embeddedFont>
      <p:font typeface="Poppins Semi-Bold" panose="020B0604020202020204" charset="0"/>
      <p:regular r:id="rId17"/>
    </p:embeddedFont>
    <p:embeddedFont>
      <p:font typeface="Poppins Thin" panose="00000300000000000000" pitchFamily="2"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541BF8-AECD-4CBF-A514-B52DBF6669D7}" v="6" dt="2026-03-04T06:47:29.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1260" y="3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4.fntdata"/><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Turner" userId="0140d31313399f1f" providerId="LiveId" clId="{C3B39C28-CD5E-4148-9E0B-E339A53CD00D}"/>
    <pc:docChg chg="modSld">
      <pc:chgData name="Kevin Turner" userId="0140d31313399f1f" providerId="LiveId" clId="{C3B39C28-CD5E-4148-9E0B-E339A53CD00D}" dt="2026-03-04T07:11:19.713" v="19" actId="14100"/>
      <pc:docMkLst>
        <pc:docMk/>
      </pc:docMkLst>
      <pc:sldChg chg="modSp mod modAnim">
        <pc:chgData name="Kevin Turner" userId="0140d31313399f1f" providerId="LiveId" clId="{C3B39C28-CD5E-4148-9E0B-E339A53CD00D}" dt="2026-03-04T06:48:51.008" v="13" actId="1076"/>
        <pc:sldMkLst>
          <pc:docMk/>
          <pc:sldMk cId="0" sldId="256"/>
        </pc:sldMkLst>
        <pc:spChg chg="mod">
          <ac:chgData name="Kevin Turner" userId="0140d31313399f1f" providerId="LiveId" clId="{C3B39C28-CD5E-4148-9E0B-E339A53CD00D}" dt="2026-03-04T06:48:51.008" v="13" actId="1076"/>
          <ac:spMkLst>
            <pc:docMk/>
            <pc:sldMk cId="0" sldId="256"/>
            <ac:spMk id="6" creationId="{00000000-0000-0000-0000-000000000000}"/>
          </ac:spMkLst>
        </pc:spChg>
        <pc:spChg chg="mod">
          <ac:chgData name="Kevin Turner" userId="0140d31313399f1f" providerId="LiveId" clId="{C3B39C28-CD5E-4148-9E0B-E339A53CD00D}" dt="2026-03-04T06:48:10.127" v="7" actId="1076"/>
          <ac:spMkLst>
            <pc:docMk/>
            <pc:sldMk cId="0" sldId="256"/>
            <ac:spMk id="7" creationId="{00000000-0000-0000-0000-000000000000}"/>
          </ac:spMkLst>
        </pc:spChg>
        <pc:spChg chg="mod">
          <ac:chgData name="Kevin Turner" userId="0140d31313399f1f" providerId="LiveId" clId="{C3B39C28-CD5E-4148-9E0B-E339A53CD00D}" dt="2026-03-04T06:48:24.621" v="9" actId="1076"/>
          <ac:spMkLst>
            <pc:docMk/>
            <pc:sldMk cId="0" sldId="256"/>
            <ac:spMk id="8" creationId="{00000000-0000-0000-0000-000000000000}"/>
          </ac:spMkLst>
        </pc:spChg>
        <pc:spChg chg="mod">
          <ac:chgData name="Kevin Turner" userId="0140d31313399f1f" providerId="LiveId" clId="{C3B39C28-CD5E-4148-9E0B-E339A53CD00D}" dt="2026-03-04T06:47:29.552" v="6" actId="113"/>
          <ac:spMkLst>
            <pc:docMk/>
            <pc:sldMk cId="0" sldId="256"/>
            <ac:spMk id="9" creationId="{00000000-0000-0000-0000-000000000000}"/>
          </ac:spMkLst>
        </pc:spChg>
        <pc:grpChg chg="mod">
          <ac:chgData name="Kevin Turner" userId="0140d31313399f1f" providerId="LiveId" clId="{C3B39C28-CD5E-4148-9E0B-E339A53CD00D}" dt="2026-03-04T06:48:16.107" v="8" actId="1076"/>
          <ac:grpSpMkLst>
            <pc:docMk/>
            <pc:sldMk cId="0" sldId="256"/>
            <ac:grpSpMk id="2" creationId="{00000000-0000-0000-0000-000000000000}"/>
          </ac:grpSpMkLst>
        </pc:grpChg>
      </pc:sldChg>
      <pc:sldChg chg="modSp mod">
        <pc:chgData name="Kevin Turner" userId="0140d31313399f1f" providerId="LiveId" clId="{C3B39C28-CD5E-4148-9E0B-E339A53CD00D}" dt="2026-03-04T07:11:19.713" v="19" actId="14100"/>
        <pc:sldMkLst>
          <pc:docMk/>
          <pc:sldMk cId="0" sldId="257"/>
        </pc:sldMkLst>
        <pc:spChg chg="mod">
          <ac:chgData name="Kevin Turner" userId="0140d31313399f1f" providerId="LiveId" clId="{C3B39C28-CD5E-4148-9E0B-E339A53CD00D}" dt="2026-03-04T07:11:19.713" v="19" actId="14100"/>
          <ac:spMkLst>
            <pc:docMk/>
            <pc:sldMk cId="0" sldId="257"/>
            <ac:spMk id="26"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svg"/><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svg"/><Relationship Id="rId7" Type="http://schemas.openxmlformats.org/officeDocument/2006/relationships/image" Target="../media/image1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svg"/><Relationship Id="rId7" Type="http://schemas.openxmlformats.org/officeDocument/2006/relationships/image" Target="../media/image2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50000">
              <a:srgbClr val="000000">
                <a:alpha val="100000"/>
              </a:srgbClr>
            </a:gs>
            <a:gs pos="100000">
              <a:srgbClr val="34011F">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8356021" y="2597395"/>
            <a:ext cx="8143177" cy="921739"/>
            <a:chOff x="0" y="0"/>
            <a:chExt cx="1925960" cy="218002"/>
          </a:xfrm>
        </p:grpSpPr>
        <p:sp>
          <p:nvSpPr>
            <p:cNvPr id="3" name="Freeform 3"/>
            <p:cNvSpPr/>
            <p:nvPr/>
          </p:nvSpPr>
          <p:spPr>
            <a:xfrm>
              <a:off x="0" y="0"/>
              <a:ext cx="1925960" cy="218002"/>
            </a:xfrm>
            <a:custGeom>
              <a:avLst/>
              <a:gdLst/>
              <a:ahLst/>
              <a:cxnLst/>
              <a:rect l="l" t="t" r="r" b="b"/>
              <a:pathLst>
                <a:path w="1925960" h="218002">
                  <a:moveTo>
                    <a:pt x="21867" y="0"/>
                  </a:moveTo>
                  <a:lnTo>
                    <a:pt x="1904093" y="0"/>
                  </a:lnTo>
                  <a:cubicBezTo>
                    <a:pt x="1916170" y="0"/>
                    <a:pt x="1925960" y="9790"/>
                    <a:pt x="1925960" y="21867"/>
                  </a:cubicBezTo>
                  <a:lnTo>
                    <a:pt x="1925960" y="196136"/>
                  </a:lnTo>
                  <a:cubicBezTo>
                    <a:pt x="1925960" y="208212"/>
                    <a:pt x="1916170" y="218002"/>
                    <a:pt x="1904093" y="218002"/>
                  </a:cubicBezTo>
                  <a:lnTo>
                    <a:pt x="21867" y="218002"/>
                  </a:lnTo>
                  <a:cubicBezTo>
                    <a:pt x="9790" y="218002"/>
                    <a:pt x="0" y="208212"/>
                    <a:pt x="0" y="196136"/>
                  </a:cubicBezTo>
                  <a:lnTo>
                    <a:pt x="0" y="21867"/>
                  </a:lnTo>
                  <a:cubicBezTo>
                    <a:pt x="0" y="9790"/>
                    <a:pt x="9790" y="0"/>
                    <a:pt x="21867" y="0"/>
                  </a:cubicBezTo>
                  <a:close/>
                </a:path>
              </a:pathLst>
            </a:custGeom>
            <a:solidFill>
              <a:srgbClr val="A9088E"/>
            </a:solidFill>
          </p:spPr>
          <p:txBody>
            <a:bodyPr/>
            <a:lstStyle/>
            <a:p>
              <a:endParaRPr lang="en-US"/>
            </a:p>
          </p:txBody>
        </p:sp>
        <p:sp>
          <p:nvSpPr>
            <p:cNvPr id="4" name="TextBox 4"/>
            <p:cNvSpPr txBox="1"/>
            <p:nvPr/>
          </p:nvSpPr>
          <p:spPr>
            <a:xfrm>
              <a:off x="0" y="-38100"/>
              <a:ext cx="1925960" cy="256102"/>
            </a:xfrm>
            <a:prstGeom prst="rect">
              <a:avLst/>
            </a:prstGeom>
          </p:spPr>
          <p:txBody>
            <a:bodyPr lIns="50800" tIns="50800" rIns="50800" bIns="50800" rtlCol="0" anchor="ctr"/>
            <a:lstStyle/>
            <a:p>
              <a:pPr algn="ctr">
                <a:lnSpc>
                  <a:spcPts val="3157"/>
                </a:lnSpc>
              </a:pPr>
              <a:endParaRPr/>
            </a:p>
          </p:txBody>
        </p:sp>
      </p:grpSp>
      <p:sp>
        <p:nvSpPr>
          <p:cNvPr id="5" name="Freeform 5"/>
          <p:cNvSpPr/>
          <p:nvPr/>
        </p:nvSpPr>
        <p:spPr>
          <a:xfrm>
            <a:off x="0" y="-1260399"/>
            <a:ext cx="8274515" cy="11553097"/>
          </a:xfrm>
          <a:custGeom>
            <a:avLst/>
            <a:gdLst/>
            <a:ahLst/>
            <a:cxnLst/>
            <a:rect l="l" t="t" r="r" b="b"/>
            <a:pathLst>
              <a:path w="8274515" h="11553097">
                <a:moveTo>
                  <a:pt x="0" y="0"/>
                </a:moveTo>
                <a:lnTo>
                  <a:pt x="8274515" y="0"/>
                </a:lnTo>
                <a:lnTo>
                  <a:pt x="8274515" y="11553096"/>
                </a:lnTo>
                <a:lnTo>
                  <a:pt x="0" y="1155309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6" name="Freeform 6"/>
          <p:cNvSpPr/>
          <p:nvPr/>
        </p:nvSpPr>
        <p:spPr>
          <a:xfrm>
            <a:off x="8408159" y="4305300"/>
            <a:ext cx="8188588" cy="4495800"/>
          </a:xfrm>
          <a:custGeom>
            <a:avLst/>
            <a:gdLst/>
            <a:ahLst/>
            <a:cxnLst/>
            <a:rect l="l" t="t" r="r" b="b"/>
            <a:pathLst>
              <a:path w="7105395" h="3993824">
                <a:moveTo>
                  <a:pt x="0" y="0"/>
                </a:moveTo>
                <a:lnTo>
                  <a:pt x="7105395" y="0"/>
                </a:lnTo>
                <a:lnTo>
                  <a:pt x="7105395" y="3993824"/>
                </a:lnTo>
                <a:lnTo>
                  <a:pt x="0" y="3993824"/>
                </a:lnTo>
                <a:lnTo>
                  <a:pt x="0" y="0"/>
                </a:lnTo>
                <a:close/>
              </a:path>
            </a:pathLst>
          </a:custGeom>
          <a:blipFill>
            <a:blip r:embed="rId4"/>
            <a:stretch>
              <a:fillRect/>
            </a:stretch>
          </a:blipFill>
        </p:spPr>
        <p:txBody>
          <a:bodyPr/>
          <a:lstStyle/>
          <a:p>
            <a:endParaRPr lang="en-US"/>
          </a:p>
        </p:txBody>
      </p:sp>
      <p:sp>
        <p:nvSpPr>
          <p:cNvPr id="7" name="TextBox 7"/>
          <p:cNvSpPr txBox="1"/>
          <p:nvPr/>
        </p:nvSpPr>
        <p:spPr>
          <a:xfrm>
            <a:off x="3796764" y="1485900"/>
            <a:ext cx="12783941" cy="768731"/>
          </a:xfrm>
          <a:prstGeom prst="rect">
            <a:avLst/>
          </a:prstGeom>
        </p:spPr>
        <p:txBody>
          <a:bodyPr lIns="0" tIns="0" rIns="0" bIns="0" rtlCol="0" anchor="t">
            <a:spAutoFit/>
          </a:bodyPr>
          <a:lstStyle/>
          <a:p>
            <a:pPr algn="l">
              <a:lnSpc>
                <a:spcPts val="5511"/>
              </a:lnSpc>
            </a:pPr>
            <a:r>
              <a:rPr lang="en-US" sz="5199" spc="-10" dirty="0">
                <a:solidFill>
                  <a:srgbClr val="FFFFFF"/>
                </a:solidFill>
                <a:latin typeface="Poppins"/>
                <a:ea typeface="Poppins"/>
                <a:cs typeface="Poppins"/>
                <a:sym typeface="Poppins"/>
              </a:rPr>
              <a:t>Creative Dynamic Virtual Systems, Inc.</a:t>
            </a:r>
          </a:p>
        </p:txBody>
      </p:sp>
      <p:sp>
        <p:nvSpPr>
          <p:cNvPr id="8" name="TextBox 8"/>
          <p:cNvSpPr txBox="1"/>
          <p:nvPr/>
        </p:nvSpPr>
        <p:spPr>
          <a:xfrm>
            <a:off x="8693933" y="2807734"/>
            <a:ext cx="7467353" cy="501060"/>
          </a:xfrm>
          <a:prstGeom prst="rect">
            <a:avLst/>
          </a:prstGeom>
        </p:spPr>
        <p:txBody>
          <a:bodyPr lIns="0" tIns="0" rIns="0" bIns="0" rtlCol="0" anchor="t">
            <a:spAutoFit/>
          </a:bodyPr>
          <a:lstStyle/>
          <a:p>
            <a:pPr algn="l">
              <a:lnSpc>
                <a:spcPts val="3661"/>
              </a:lnSpc>
            </a:pPr>
            <a:r>
              <a:rPr lang="en-US" sz="3454" spc="-6">
                <a:solidFill>
                  <a:srgbClr val="FFFFFF"/>
                </a:solidFill>
                <a:latin typeface="Poppins Light"/>
                <a:ea typeface="Poppins Light"/>
                <a:cs typeface="Poppins Light"/>
                <a:sym typeface="Poppins Light"/>
              </a:rPr>
              <a:t>"Virtual Precision. Dynamic Vitality."</a:t>
            </a:r>
          </a:p>
        </p:txBody>
      </p:sp>
      <p:sp>
        <p:nvSpPr>
          <p:cNvPr id="9" name="TextBox 9"/>
          <p:cNvSpPr txBox="1"/>
          <p:nvPr/>
        </p:nvSpPr>
        <p:spPr>
          <a:xfrm>
            <a:off x="-36095" y="8654102"/>
            <a:ext cx="2410247" cy="1066831"/>
          </a:xfrm>
          <a:prstGeom prst="rect">
            <a:avLst/>
          </a:prstGeom>
        </p:spPr>
        <p:txBody>
          <a:bodyPr wrap="square" lIns="0" tIns="0" rIns="0" bIns="0" rtlCol="0" anchor="t">
            <a:spAutoFit/>
          </a:bodyPr>
          <a:lstStyle/>
          <a:p>
            <a:pPr algn="ctr">
              <a:lnSpc>
                <a:spcPts val="9327"/>
              </a:lnSpc>
            </a:pPr>
            <a:r>
              <a:rPr lang="en-US" sz="4800" b="1" spc="-17" dirty="0">
                <a:solidFill>
                  <a:srgbClr val="FFFFFF"/>
                </a:solidFill>
                <a:latin typeface="Poppins Light"/>
                <a:ea typeface="Poppins Light"/>
                <a:cs typeface="Poppins Light"/>
                <a:sym typeface="Poppins Light"/>
              </a:rPr>
              <a:t>CDVS</a:t>
            </a:r>
            <a:r>
              <a:rPr lang="en-US" sz="3600" spc="-17" dirty="0">
                <a:solidFill>
                  <a:srgbClr val="FFFFFF"/>
                </a:solidFill>
                <a:latin typeface="Poppins Light"/>
                <a:ea typeface="Poppins Light"/>
                <a:cs typeface="Poppins Light"/>
                <a:sym typeface="Poppins Ligh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50000">
              <a:srgbClr val="000000">
                <a:alpha val="100000"/>
              </a:srgbClr>
            </a:gs>
            <a:gs pos="100000">
              <a:srgbClr val="34011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639161" flipH="1">
            <a:off x="12088177" y="-1031578"/>
            <a:ext cx="8274515" cy="11553097"/>
          </a:xfrm>
          <a:custGeom>
            <a:avLst/>
            <a:gdLst/>
            <a:ahLst/>
            <a:cxnLst/>
            <a:rect l="l" t="t" r="r" b="b"/>
            <a:pathLst>
              <a:path w="8274515" h="11553097">
                <a:moveTo>
                  <a:pt x="8274515" y="0"/>
                </a:moveTo>
                <a:lnTo>
                  <a:pt x="0" y="0"/>
                </a:lnTo>
                <a:lnTo>
                  <a:pt x="0" y="11553097"/>
                </a:lnTo>
                <a:lnTo>
                  <a:pt x="8274515" y="11553097"/>
                </a:lnTo>
                <a:lnTo>
                  <a:pt x="8274515" y="0"/>
                </a:lnTo>
                <a:close/>
              </a:path>
            </a:pathLst>
          </a:custGeom>
          <a:blipFill>
            <a:blip r:embed="rId2">
              <a:alphaModFix amt="7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grpSp>
        <p:nvGrpSpPr>
          <p:cNvPr id="3" name="Group 3"/>
          <p:cNvGrpSpPr/>
          <p:nvPr/>
        </p:nvGrpSpPr>
        <p:grpSpPr>
          <a:xfrm>
            <a:off x="1028700" y="879961"/>
            <a:ext cx="16230600" cy="8527077"/>
            <a:chOff x="0" y="0"/>
            <a:chExt cx="4229939" cy="2222285"/>
          </a:xfrm>
        </p:grpSpPr>
        <p:sp>
          <p:nvSpPr>
            <p:cNvPr id="4" name="Freeform 4"/>
            <p:cNvSpPr/>
            <p:nvPr/>
          </p:nvSpPr>
          <p:spPr>
            <a:xfrm>
              <a:off x="0" y="0"/>
              <a:ext cx="4229939" cy="2222285"/>
            </a:xfrm>
            <a:custGeom>
              <a:avLst/>
              <a:gdLst/>
              <a:ahLst/>
              <a:cxnLst/>
              <a:rect l="l" t="t" r="r" b="b"/>
              <a:pathLst>
                <a:path w="4229939" h="2222285">
                  <a:moveTo>
                    <a:pt x="9540" y="0"/>
                  </a:moveTo>
                  <a:lnTo>
                    <a:pt x="4220400" y="0"/>
                  </a:lnTo>
                  <a:cubicBezTo>
                    <a:pt x="4225668" y="0"/>
                    <a:pt x="4229939" y="4271"/>
                    <a:pt x="4229939" y="9540"/>
                  </a:cubicBezTo>
                  <a:lnTo>
                    <a:pt x="4229939" y="2212745"/>
                  </a:lnTo>
                  <a:cubicBezTo>
                    <a:pt x="4229939" y="2218014"/>
                    <a:pt x="4225668" y="2222285"/>
                    <a:pt x="4220400" y="2222285"/>
                  </a:cubicBezTo>
                  <a:lnTo>
                    <a:pt x="9540" y="2222285"/>
                  </a:lnTo>
                  <a:cubicBezTo>
                    <a:pt x="7010" y="2222285"/>
                    <a:pt x="4583" y="2221280"/>
                    <a:pt x="2794" y="2219491"/>
                  </a:cubicBezTo>
                  <a:cubicBezTo>
                    <a:pt x="1005" y="2217702"/>
                    <a:pt x="0" y="2215275"/>
                    <a:pt x="0" y="2212745"/>
                  </a:cubicBezTo>
                  <a:lnTo>
                    <a:pt x="0" y="9540"/>
                  </a:lnTo>
                  <a:cubicBezTo>
                    <a:pt x="0" y="4271"/>
                    <a:pt x="4271" y="0"/>
                    <a:pt x="9540" y="0"/>
                  </a:cubicBezTo>
                  <a:close/>
                </a:path>
              </a:pathLst>
            </a:custGeom>
            <a:solidFill>
              <a:srgbClr val="000000">
                <a:alpha val="44706"/>
              </a:srgbClr>
            </a:solidFill>
            <a:ln w="19050" cap="sq">
              <a:solidFill>
                <a:srgbClr val="FFFFFF">
                  <a:alpha val="44706"/>
                </a:srgbClr>
              </a:solidFill>
              <a:prstDash val="solid"/>
              <a:miter/>
            </a:ln>
          </p:spPr>
          <p:txBody>
            <a:bodyPr/>
            <a:lstStyle/>
            <a:p>
              <a:endParaRPr lang="en-US"/>
            </a:p>
          </p:txBody>
        </p:sp>
        <p:sp>
          <p:nvSpPr>
            <p:cNvPr id="5" name="TextBox 5"/>
            <p:cNvSpPr txBox="1"/>
            <p:nvPr/>
          </p:nvSpPr>
          <p:spPr>
            <a:xfrm>
              <a:off x="0" y="-38100"/>
              <a:ext cx="4229939" cy="2260385"/>
            </a:xfrm>
            <a:prstGeom prst="rect">
              <a:avLst/>
            </a:prstGeom>
          </p:spPr>
          <p:txBody>
            <a:bodyPr lIns="50800" tIns="50800" rIns="50800" bIns="50800" rtlCol="0" anchor="ctr"/>
            <a:lstStyle/>
            <a:p>
              <a:pPr algn="ctr">
                <a:lnSpc>
                  <a:spcPts val="3157"/>
                </a:lnSpc>
              </a:pPr>
              <a:endParaRPr/>
            </a:p>
          </p:txBody>
        </p:sp>
      </p:grpSp>
      <p:grpSp>
        <p:nvGrpSpPr>
          <p:cNvPr id="6" name="Group 6"/>
          <p:cNvGrpSpPr/>
          <p:nvPr/>
        </p:nvGrpSpPr>
        <p:grpSpPr>
          <a:xfrm>
            <a:off x="1737573" y="4506577"/>
            <a:ext cx="4550264" cy="4141715"/>
            <a:chOff x="0" y="0"/>
            <a:chExt cx="1236093" cy="1125109"/>
          </a:xfrm>
        </p:grpSpPr>
        <p:sp>
          <p:nvSpPr>
            <p:cNvPr id="7" name="Freeform 7"/>
            <p:cNvSpPr/>
            <p:nvPr/>
          </p:nvSpPr>
          <p:spPr>
            <a:xfrm>
              <a:off x="0" y="0"/>
              <a:ext cx="1236093" cy="1125109"/>
            </a:xfrm>
            <a:custGeom>
              <a:avLst/>
              <a:gdLst/>
              <a:ahLst/>
              <a:cxnLst/>
              <a:rect l="l" t="t" r="r" b="b"/>
              <a:pathLst>
                <a:path w="1236093" h="1125109">
                  <a:moveTo>
                    <a:pt x="34028" y="0"/>
                  </a:moveTo>
                  <a:lnTo>
                    <a:pt x="1202064" y="0"/>
                  </a:lnTo>
                  <a:cubicBezTo>
                    <a:pt x="1211089" y="0"/>
                    <a:pt x="1219745" y="3585"/>
                    <a:pt x="1226126" y="9967"/>
                  </a:cubicBezTo>
                  <a:cubicBezTo>
                    <a:pt x="1232508" y="16348"/>
                    <a:pt x="1236093" y="25004"/>
                    <a:pt x="1236093" y="34028"/>
                  </a:cubicBezTo>
                  <a:lnTo>
                    <a:pt x="1236093" y="1091081"/>
                  </a:lnTo>
                  <a:cubicBezTo>
                    <a:pt x="1236093" y="1100106"/>
                    <a:pt x="1232508" y="1108761"/>
                    <a:pt x="1226126" y="1115143"/>
                  </a:cubicBezTo>
                  <a:cubicBezTo>
                    <a:pt x="1219745" y="1121524"/>
                    <a:pt x="1211089" y="1125109"/>
                    <a:pt x="1202064" y="1125109"/>
                  </a:cubicBezTo>
                  <a:lnTo>
                    <a:pt x="34028" y="1125109"/>
                  </a:lnTo>
                  <a:cubicBezTo>
                    <a:pt x="15235" y="1125109"/>
                    <a:pt x="0" y="1109874"/>
                    <a:pt x="0" y="1091081"/>
                  </a:cubicBezTo>
                  <a:lnTo>
                    <a:pt x="0" y="34028"/>
                  </a:lnTo>
                  <a:cubicBezTo>
                    <a:pt x="0" y="15235"/>
                    <a:pt x="15235" y="0"/>
                    <a:pt x="34028" y="0"/>
                  </a:cubicBezTo>
                  <a:close/>
                </a:path>
              </a:pathLst>
            </a:custGeom>
            <a:gradFill rotWithShape="1">
              <a:gsLst>
                <a:gs pos="0">
                  <a:srgbClr val="B8089C">
                    <a:alpha val="100000"/>
                  </a:srgbClr>
                </a:gs>
                <a:gs pos="100000">
                  <a:srgbClr val="872BBF">
                    <a:alpha val="100000"/>
                  </a:srgbClr>
                </a:gs>
              </a:gsLst>
              <a:lin ang="0"/>
            </a:gradFill>
            <a:ln cap="sq">
              <a:noFill/>
              <a:prstDash val="solid"/>
              <a:miter/>
            </a:ln>
          </p:spPr>
          <p:txBody>
            <a:bodyPr/>
            <a:lstStyle/>
            <a:p>
              <a:endParaRPr lang="en-US"/>
            </a:p>
          </p:txBody>
        </p:sp>
        <p:sp>
          <p:nvSpPr>
            <p:cNvPr id="8" name="TextBox 8"/>
            <p:cNvSpPr txBox="1"/>
            <p:nvPr/>
          </p:nvSpPr>
          <p:spPr>
            <a:xfrm>
              <a:off x="0" y="-38100"/>
              <a:ext cx="1236093" cy="1163209"/>
            </a:xfrm>
            <a:prstGeom prst="rect">
              <a:avLst/>
            </a:prstGeom>
          </p:spPr>
          <p:txBody>
            <a:bodyPr lIns="50800" tIns="50800" rIns="50800" bIns="50800" rtlCol="0" anchor="ctr"/>
            <a:lstStyle/>
            <a:p>
              <a:pPr marL="0" lvl="0" indent="0" algn="ctr">
                <a:lnSpc>
                  <a:spcPts val="3157"/>
                </a:lnSpc>
                <a:spcBef>
                  <a:spcPct val="0"/>
                </a:spcBef>
              </a:pPr>
              <a:endParaRPr/>
            </a:p>
          </p:txBody>
        </p:sp>
      </p:grpSp>
      <p:grpSp>
        <p:nvGrpSpPr>
          <p:cNvPr id="9" name="Group 9"/>
          <p:cNvGrpSpPr/>
          <p:nvPr/>
        </p:nvGrpSpPr>
        <p:grpSpPr>
          <a:xfrm>
            <a:off x="11675171" y="4506577"/>
            <a:ext cx="4550264" cy="4141715"/>
            <a:chOff x="0" y="0"/>
            <a:chExt cx="1236093" cy="1125109"/>
          </a:xfrm>
        </p:grpSpPr>
        <p:sp>
          <p:nvSpPr>
            <p:cNvPr id="10" name="Freeform 10"/>
            <p:cNvSpPr/>
            <p:nvPr/>
          </p:nvSpPr>
          <p:spPr>
            <a:xfrm>
              <a:off x="0" y="0"/>
              <a:ext cx="1236093" cy="1125109"/>
            </a:xfrm>
            <a:custGeom>
              <a:avLst/>
              <a:gdLst/>
              <a:ahLst/>
              <a:cxnLst/>
              <a:rect l="l" t="t" r="r" b="b"/>
              <a:pathLst>
                <a:path w="1236093" h="1125109">
                  <a:moveTo>
                    <a:pt x="32327" y="0"/>
                  </a:moveTo>
                  <a:lnTo>
                    <a:pt x="1203766" y="0"/>
                  </a:lnTo>
                  <a:cubicBezTo>
                    <a:pt x="1221620" y="0"/>
                    <a:pt x="1236093" y="14473"/>
                    <a:pt x="1236093" y="32327"/>
                  </a:cubicBezTo>
                  <a:lnTo>
                    <a:pt x="1236093" y="1092782"/>
                  </a:lnTo>
                  <a:cubicBezTo>
                    <a:pt x="1236093" y="1101356"/>
                    <a:pt x="1232687" y="1109578"/>
                    <a:pt x="1226625" y="1115641"/>
                  </a:cubicBezTo>
                  <a:cubicBezTo>
                    <a:pt x="1220562" y="1121703"/>
                    <a:pt x="1212339" y="1125109"/>
                    <a:pt x="1203766" y="1125109"/>
                  </a:cubicBezTo>
                  <a:lnTo>
                    <a:pt x="32327" y="1125109"/>
                  </a:lnTo>
                  <a:cubicBezTo>
                    <a:pt x="14473" y="1125109"/>
                    <a:pt x="0" y="1110636"/>
                    <a:pt x="0" y="1092782"/>
                  </a:cubicBezTo>
                  <a:lnTo>
                    <a:pt x="0" y="32327"/>
                  </a:lnTo>
                  <a:cubicBezTo>
                    <a:pt x="0" y="14473"/>
                    <a:pt x="14473" y="0"/>
                    <a:pt x="32327" y="0"/>
                  </a:cubicBezTo>
                  <a:close/>
                </a:path>
              </a:pathLst>
            </a:custGeom>
            <a:solidFill>
              <a:srgbClr val="2C2227">
                <a:alpha val="43922"/>
              </a:srgbClr>
            </a:solidFill>
            <a:ln w="28575" cap="sq">
              <a:solidFill>
                <a:srgbClr val="FFFFFF">
                  <a:alpha val="43922"/>
                </a:srgbClr>
              </a:solidFill>
              <a:prstDash val="solid"/>
              <a:miter/>
            </a:ln>
          </p:spPr>
          <p:txBody>
            <a:bodyPr/>
            <a:lstStyle/>
            <a:p>
              <a:endParaRPr lang="en-US"/>
            </a:p>
          </p:txBody>
        </p:sp>
        <p:sp>
          <p:nvSpPr>
            <p:cNvPr id="11" name="TextBox 11"/>
            <p:cNvSpPr txBox="1"/>
            <p:nvPr/>
          </p:nvSpPr>
          <p:spPr>
            <a:xfrm>
              <a:off x="0" y="-38100"/>
              <a:ext cx="1236093" cy="1163209"/>
            </a:xfrm>
            <a:prstGeom prst="rect">
              <a:avLst/>
            </a:prstGeom>
          </p:spPr>
          <p:txBody>
            <a:bodyPr lIns="50800" tIns="50800" rIns="50800" bIns="50800" rtlCol="0" anchor="ctr"/>
            <a:lstStyle/>
            <a:p>
              <a:pPr marL="0" lvl="0" indent="0" algn="ctr">
                <a:lnSpc>
                  <a:spcPts val="3157"/>
                </a:lnSpc>
                <a:spcBef>
                  <a:spcPct val="0"/>
                </a:spcBef>
              </a:pPr>
              <a:endParaRPr/>
            </a:p>
          </p:txBody>
        </p:sp>
      </p:grpSp>
      <p:sp>
        <p:nvSpPr>
          <p:cNvPr id="12" name="TextBox 12"/>
          <p:cNvSpPr txBox="1"/>
          <p:nvPr/>
        </p:nvSpPr>
        <p:spPr>
          <a:xfrm>
            <a:off x="1337586" y="1276129"/>
            <a:ext cx="9534463" cy="766946"/>
          </a:xfrm>
          <a:prstGeom prst="rect">
            <a:avLst/>
          </a:prstGeom>
        </p:spPr>
        <p:txBody>
          <a:bodyPr lIns="0" tIns="0" rIns="0" bIns="0" rtlCol="0" anchor="t">
            <a:spAutoFit/>
          </a:bodyPr>
          <a:lstStyle/>
          <a:p>
            <a:pPr algn="l">
              <a:lnSpc>
                <a:spcPts val="5411"/>
              </a:lnSpc>
            </a:pPr>
            <a:r>
              <a:rPr lang="en-US" sz="5104" b="1">
                <a:solidFill>
                  <a:srgbClr val="FB47DE"/>
                </a:solidFill>
                <a:latin typeface="Poppins Medium"/>
                <a:ea typeface="Poppins Medium"/>
                <a:cs typeface="Poppins Medium"/>
                <a:sym typeface="Poppins Medium"/>
              </a:rPr>
              <a:t>The Road Ahead: </a:t>
            </a:r>
          </a:p>
        </p:txBody>
      </p:sp>
      <p:sp>
        <p:nvSpPr>
          <p:cNvPr id="13" name="TextBox 13"/>
          <p:cNvSpPr txBox="1"/>
          <p:nvPr/>
        </p:nvSpPr>
        <p:spPr>
          <a:xfrm>
            <a:off x="1337586" y="2157375"/>
            <a:ext cx="15667330" cy="805325"/>
          </a:xfrm>
          <a:prstGeom prst="rect">
            <a:avLst/>
          </a:prstGeom>
        </p:spPr>
        <p:txBody>
          <a:bodyPr lIns="0" tIns="0" rIns="0" bIns="0" rtlCol="0" anchor="t">
            <a:spAutoFit/>
          </a:bodyPr>
          <a:lstStyle/>
          <a:p>
            <a:pPr algn="l">
              <a:lnSpc>
                <a:spcPts val="5819"/>
              </a:lnSpc>
            </a:pPr>
            <a:r>
              <a:rPr lang="en-US" sz="5104" b="1">
                <a:solidFill>
                  <a:srgbClr val="FFFFFF"/>
                </a:solidFill>
                <a:latin typeface="Poppins Medium"/>
                <a:ea typeface="Poppins Medium"/>
                <a:cs typeface="Poppins Medium"/>
                <a:sym typeface="Poppins Medium"/>
              </a:rPr>
              <a:t>AI-Powered Innovation Trends and Predictions</a:t>
            </a:r>
          </a:p>
        </p:txBody>
      </p:sp>
      <p:sp>
        <p:nvSpPr>
          <p:cNvPr id="14" name="TextBox 14"/>
          <p:cNvSpPr txBox="1"/>
          <p:nvPr/>
        </p:nvSpPr>
        <p:spPr>
          <a:xfrm>
            <a:off x="1355510" y="2988663"/>
            <a:ext cx="14737340" cy="329860"/>
          </a:xfrm>
          <a:prstGeom prst="rect">
            <a:avLst/>
          </a:prstGeom>
        </p:spPr>
        <p:txBody>
          <a:bodyPr lIns="0" tIns="0" rIns="0" bIns="0" rtlCol="0" anchor="t">
            <a:spAutoFit/>
          </a:bodyPr>
          <a:lstStyle/>
          <a:p>
            <a:pPr algn="l">
              <a:lnSpc>
                <a:spcPts val="2559"/>
              </a:lnSpc>
            </a:pPr>
            <a:r>
              <a:rPr lang="en-US" sz="1673">
                <a:solidFill>
                  <a:srgbClr val="FFFFFF"/>
                </a:solidFill>
                <a:latin typeface="Poppins Extra-Light"/>
                <a:ea typeface="Poppins Extra-Light"/>
                <a:cs typeface="Poppins Extra-Light"/>
                <a:sym typeface="Poppins Extra-Light"/>
              </a:rPr>
              <a:t>AI is poised to continue transforming our world, with exciting trends and predictions shaping the future of innovation.</a:t>
            </a:r>
          </a:p>
        </p:txBody>
      </p:sp>
      <p:sp>
        <p:nvSpPr>
          <p:cNvPr id="15" name="TextBox 15"/>
          <p:cNvSpPr txBox="1"/>
          <p:nvPr/>
        </p:nvSpPr>
        <p:spPr>
          <a:xfrm>
            <a:off x="2202633" y="6321729"/>
            <a:ext cx="3614160" cy="1306769"/>
          </a:xfrm>
          <a:prstGeom prst="rect">
            <a:avLst/>
          </a:prstGeom>
        </p:spPr>
        <p:txBody>
          <a:bodyPr lIns="0" tIns="0" rIns="0" bIns="0" rtlCol="0" anchor="t">
            <a:spAutoFit/>
          </a:bodyPr>
          <a:lstStyle/>
          <a:p>
            <a:pPr algn="l">
              <a:lnSpc>
                <a:spcPts val="2578"/>
              </a:lnSpc>
            </a:pPr>
            <a:r>
              <a:rPr lang="en-US" sz="1841">
                <a:solidFill>
                  <a:srgbClr val="FFFFFF"/>
                </a:solidFill>
                <a:latin typeface="Poppins Extra-Light"/>
                <a:ea typeface="Poppins Extra-Light"/>
                <a:cs typeface="Poppins Extra-Light"/>
                <a:sym typeface="Poppins Extra-Light"/>
              </a:rPr>
              <a:t>AI will power smart cities, optimizing transportation, energy consumption, and resource management.</a:t>
            </a:r>
          </a:p>
        </p:txBody>
      </p:sp>
      <p:sp>
        <p:nvSpPr>
          <p:cNvPr id="16" name="TextBox 16"/>
          <p:cNvSpPr txBox="1"/>
          <p:nvPr/>
        </p:nvSpPr>
        <p:spPr>
          <a:xfrm>
            <a:off x="12140231" y="6321729"/>
            <a:ext cx="3614160" cy="1633250"/>
          </a:xfrm>
          <a:prstGeom prst="rect">
            <a:avLst/>
          </a:prstGeom>
        </p:spPr>
        <p:txBody>
          <a:bodyPr lIns="0" tIns="0" rIns="0" bIns="0" rtlCol="0" anchor="t">
            <a:spAutoFit/>
          </a:bodyPr>
          <a:lstStyle/>
          <a:p>
            <a:pPr algn="l">
              <a:lnSpc>
                <a:spcPts val="2578"/>
              </a:lnSpc>
            </a:pPr>
            <a:r>
              <a:rPr lang="en-US" sz="1841">
                <a:solidFill>
                  <a:srgbClr val="FFFFFF"/>
                </a:solidFill>
                <a:latin typeface="Poppins Extra-Light"/>
                <a:ea typeface="Poppins Extra-Light"/>
                <a:cs typeface="Poppins Extra-Light"/>
                <a:sym typeface="Poppins Extra-Light"/>
              </a:rPr>
              <a:t>AI will drive the development of autonomous vehicles, improving safety, efficiency, and accessibility of transportation.</a:t>
            </a:r>
          </a:p>
        </p:txBody>
      </p:sp>
      <p:sp>
        <p:nvSpPr>
          <p:cNvPr id="17" name="TextBox 17"/>
          <p:cNvSpPr txBox="1"/>
          <p:nvPr/>
        </p:nvSpPr>
        <p:spPr>
          <a:xfrm>
            <a:off x="2202633" y="5114826"/>
            <a:ext cx="3614160" cy="462910"/>
          </a:xfrm>
          <a:prstGeom prst="rect">
            <a:avLst/>
          </a:prstGeom>
        </p:spPr>
        <p:txBody>
          <a:bodyPr lIns="0" tIns="0" rIns="0" bIns="0" rtlCol="0" anchor="t">
            <a:spAutoFit/>
          </a:bodyPr>
          <a:lstStyle/>
          <a:p>
            <a:pPr algn="l">
              <a:lnSpc>
                <a:spcPts val="3650"/>
              </a:lnSpc>
            </a:pPr>
            <a:r>
              <a:rPr lang="en-US" sz="2607" b="1" spc="-28">
                <a:solidFill>
                  <a:srgbClr val="FFFFFF"/>
                </a:solidFill>
                <a:latin typeface="Poppins Medium"/>
                <a:ea typeface="Poppins Medium"/>
                <a:cs typeface="Poppins Medium"/>
                <a:sym typeface="Poppins Medium"/>
              </a:rPr>
              <a:t>Smart Cities</a:t>
            </a:r>
          </a:p>
        </p:txBody>
      </p:sp>
      <p:sp>
        <p:nvSpPr>
          <p:cNvPr id="18" name="TextBox 18"/>
          <p:cNvSpPr txBox="1"/>
          <p:nvPr/>
        </p:nvSpPr>
        <p:spPr>
          <a:xfrm>
            <a:off x="12140231" y="5114826"/>
            <a:ext cx="4000769" cy="462910"/>
          </a:xfrm>
          <a:prstGeom prst="rect">
            <a:avLst/>
          </a:prstGeom>
        </p:spPr>
        <p:txBody>
          <a:bodyPr lIns="0" tIns="0" rIns="0" bIns="0" rtlCol="0" anchor="t">
            <a:spAutoFit/>
          </a:bodyPr>
          <a:lstStyle/>
          <a:p>
            <a:pPr algn="l">
              <a:lnSpc>
                <a:spcPts val="3650"/>
              </a:lnSpc>
            </a:pPr>
            <a:r>
              <a:rPr lang="en-US" sz="2607" b="1" spc="-28">
                <a:solidFill>
                  <a:srgbClr val="FFFFFF"/>
                </a:solidFill>
                <a:latin typeface="Poppins Medium"/>
                <a:ea typeface="Poppins Medium"/>
                <a:cs typeface="Poppins Medium"/>
                <a:sym typeface="Poppins Medium"/>
              </a:rPr>
              <a:t>Autonomous Vehicles</a:t>
            </a:r>
          </a:p>
        </p:txBody>
      </p:sp>
      <p:grpSp>
        <p:nvGrpSpPr>
          <p:cNvPr id="19" name="Group 19"/>
          <p:cNvGrpSpPr/>
          <p:nvPr/>
        </p:nvGrpSpPr>
        <p:grpSpPr>
          <a:xfrm>
            <a:off x="6705807" y="4506577"/>
            <a:ext cx="4550264" cy="4141715"/>
            <a:chOff x="0" y="0"/>
            <a:chExt cx="1236093" cy="1125109"/>
          </a:xfrm>
        </p:grpSpPr>
        <p:sp>
          <p:nvSpPr>
            <p:cNvPr id="20" name="Freeform 20"/>
            <p:cNvSpPr/>
            <p:nvPr/>
          </p:nvSpPr>
          <p:spPr>
            <a:xfrm>
              <a:off x="0" y="0"/>
              <a:ext cx="1236093" cy="1125109"/>
            </a:xfrm>
            <a:custGeom>
              <a:avLst/>
              <a:gdLst/>
              <a:ahLst/>
              <a:cxnLst/>
              <a:rect l="l" t="t" r="r" b="b"/>
              <a:pathLst>
                <a:path w="1236093" h="1125109">
                  <a:moveTo>
                    <a:pt x="34028" y="0"/>
                  </a:moveTo>
                  <a:lnTo>
                    <a:pt x="1202064" y="0"/>
                  </a:lnTo>
                  <a:cubicBezTo>
                    <a:pt x="1211089" y="0"/>
                    <a:pt x="1219745" y="3585"/>
                    <a:pt x="1226126" y="9967"/>
                  </a:cubicBezTo>
                  <a:cubicBezTo>
                    <a:pt x="1232508" y="16348"/>
                    <a:pt x="1236093" y="25004"/>
                    <a:pt x="1236093" y="34028"/>
                  </a:cubicBezTo>
                  <a:lnTo>
                    <a:pt x="1236093" y="1091081"/>
                  </a:lnTo>
                  <a:cubicBezTo>
                    <a:pt x="1236093" y="1100106"/>
                    <a:pt x="1232508" y="1108761"/>
                    <a:pt x="1226126" y="1115143"/>
                  </a:cubicBezTo>
                  <a:cubicBezTo>
                    <a:pt x="1219745" y="1121524"/>
                    <a:pt x="1211089" y="1125109"/>
                    <a:pt x="1202064" y="1125109"/>
                  </a:cubicBezTo>
                  <a:lnTo>
                    <a:pt x="34028" y="1125109"/>
                  </a:lnTo>
                  <a:cubicBezTo>
                    <a:pt x="15235" y="1125109"/>
                    <a:pt x="0" y="1109874"/>
                    <a:pt x="0" y="1091081"/>
                  </a:cubicBezTo>
                  <a:lnTo>
                    <a:pt x="0" y="34028"/>
                  </a:lnTo>
                  <a:cubicBezTo>
                    <a:pt x="0" y="15235"/>
                    <a:pt x="15235" y="0"/>
                    <a:pt x="34028" y="0"/>
                  </a:cubicBezTo>
                  <a:close/>
                </a:path>
              </a:pathLst>
            </a:custGeom>
            <a:solidFill>
              <a:srgbClr val="2C2227">
                <a:alpha val="43922"/>
              </a:srgbClr>
            </a:solidFill>
            <a:ln w="28575" cap="sq">
              <a:solidFill>
                <a:srgbClr val="FFFFFF">
                  <a:alpha val="43922"/>
                </a:srgbClr>
              </a:solidFill>
              <a:prstDash val="solid"/>
              <a:miter/>
            </a:ln>
          </p:spPr>
          <p:txBody>
            <a:bodyPr/>
            <a:lstStyle/>
            <a:p>
              <a:endParaRPr lang="en-US"/>
            </a:p>
          </p:txBody>
        </p:sp>
        <p:sp>
          <p:nvSpPr>
            <p:cNvPr id="21" name="TextBox 21"/>
            <p:cNvSpPr txBox="1"/>
            <p:nvPr/>
          </p:nvSpPr>
          <p:spPr>
            <a:xfrm>
              <a:off x="0" y="-38100"/>
              <a:ext cx="1236093" cy="1163209"/>
            </a:xfrm>
            <a:prstGeom prst="rect">
              <a:avLst/>
            </a:prstGeom>
          </p:spPr>
          <p:txBody>
            <a:bodyPr lIns="50800" tIns="50800" rIns="50800" bIns="50800" rtlCol="0" anchor="ctr"/>
            <a:lstStyle/>
            <a:p>
              <a:pPr marL="0" lvl="0" indent="0" algn="ctr">
                <a:lnSpc>
                  <a:spcPts val="3157"/>
                </a:lnSpc>
                <a:spcBef>
                  <a:spcPct val="0"/>
                </a:spcBef>
              </a:pPr>
              <a:endParaRPr/>
            </a:p>
          </p:txBody>
        </p:sp>
      </p:grpSp>
      <p:sp>
        <p:nvSpPr>
          <p:cNvPr id="22" name="TextBox 22"/>
          <p:cNvSpPr txBox="1"/>
          <p:nvPr/>
        </p:nvSpPr>
        <p:spPr>
          <a:xfrm>
            <a:off x="7170867" y="6321729"/>
            <a:ext cx="3614160" cy="1633250"/>
          </a:xfrm>
          <a:prstGeom prst="rect">
            <a:avLst/>
          </a:prstGeom>
        </p:spPr>
        <p:txBody>
          <a:bodyPr lIns="0" tIns="0" rIns="0" bIns="0" rtlCol="0" anchor="t">
            <a:spAutoFit/>
          </a:bodyPr>
          <a:lstStyle/>
          <a:p>
            <a:pPr algn="l">
              <a:lnSpc>
                <a:spcPts val="2578"/>
              </a:lnSpc>
            </a:pPr>
            <a:r>
              <a:rPr lang="en-US" sz="1841">
                <a:solidFill>
                  <a:srgbClr val="FFFFFF"/>
                </a:solidFill>
                <a:latin typeface="Poppins Extra-Light"/>
                <a:ea typeface="Poppins Extra-Light"/>
                <a:cs typeface="Poppins Extra-Light"/>
                <a:sym typeface="Poppins Extra-Light"/>
              </a:rPr>
              <a:t>AI will revolutionize healthcare, enabling personalized medicine, early disease detection, and efficient drug discovery.</a:t>
            </a:r>
          </a:p>
        </p:txBody>
      </p:sp>
      <p:sp>
        <p:nvSpPr>
          <p:cNvPr id="23" name="TextBox 23"/>
          <p:cNvSpPr txBox="1"/>
          <p:nvPr/>
        </p:nvSpPr>
        <p:spPr>
          <a:xfrm>
            <a:off x="7170867" y="5114826"/>
            <a:ext cx="4000769" cy="462910"/>
          </a:xfrm>
          <a:prstGeom prst="rect">
            <a:avLst/>
          </a:prstGeom>
        </p:spPr>
        <p:txBody>
          <a:bodyPr lIns="0" tIns="0" rIns="0" bIns="0" rtlCol="0" anchor="t">
            <a:spAutoFit/>
          </a:bodyPr>
          <a:lstStyle/>
          <a:p>
            <a:pPr algn="l">
              <a:lnSpc>
                <a:spcPts val="3650"/>
              </a:lnSpc>
            </a:pPr>
            <a:r>
              <a:rPr lang="en-US" sz="2607" b="1" spc="-28">
                <a:solidFill>
                  <a:srgbClr val="FFFFFF"/>
                </a:solidFill>
                <a:latin typeface="Poppins Medium"/>
                <a:ea typeface="Poppins Medium"/>
                <a:cs typeface="Poppins Medium"/>
                <a:sym typeface="Poppins Medium"/>
              </a:rPr>
              <a:t>Precision Healthcare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50000">
              <a:srgbClr val="000000">
                <a:alpha val="100000"/>
              </a:srgbClr>
            </a:gs>
            <a:gs pos="100000">
              <a:srgbClr val="34011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0" y="-1260399"/>
            <a:ext cx="8274515" cy="11553097"/>
          </a:xfrm>
          <a:custGeom>
            <a:avLst/>
            <a:gdLst/>
            <a:ahLst/>
            <a:cxnLst/>
            <a:rect l="l" t="t" r="r" b="b"/>
            <a:pathLst>
              <a:path w="8274515" h="11553097">
                <a:moveTo>
                  <a:pt x="0" y="0"/>
                </a:moveTo>
                <a:lnTo>
                  <a:pt x="8274515" y="0"/>
                </a:lnTo>
                <a:lnTo>
                  <a:pt x="8274515" y="11553096"/>
                </a:lnTo>
                <a:lnTo>
                  <a:pt x="0" y="11553096"/>
                </a:lnTo>
                <a:lnTo>
                  <a:pt x="0" y="0"/>
                </a:lnTo>
                <a:close/>
              </a:path>
            </a:pathLst>
          </a:custGeom>
          <a:blipFill>
            <a:blip r:embed="rId2">
              <a:alphaModFix amt="6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grpSp>
        <p:nvGrpSpPr>
          <p:cNvPr id="3" name="Group 3"/>
          <p:cNvGrpSpPr/>
          <p:nvPr/>
        </p:nvGrpSpPr>
        <p:grpSpPr>
          <a:xfrm>
            <a:off x="1143000" y="3520760"/>
            <a:ext cx="6371307" cy="5803142"/>
            <a:chOff x="0" y="0"/>
            <a:chExt cx="1678040" cy="1528400"/>
          </a:xfrm>
        </p:grpSpPr>
        <p:sp>
          <p:nvSpPr>
            <p:cNvPr id="4" name="Freeform 4"/>
            <p:cNvSpPr/>
            <p:nvPr/>
          </p:nvSpPr>
          <p:spPr>
            <a:xfrm>
              <a:off x="0" y="0"/>
              <a:ext cx="1678040" cy="1528400"/>
            </a:xfrm>
            <a:custGeom>
              <a:avLst/>
              <a:gdLst/>
              <a:ahLst/>
              <a:cxnLst/>
              <a:rect l="l" t="t" r="r" b="b"/>
              <a:pathLst>
                <a:path w="1678040" h="1528400">
                  <a:moveTo>
                    <a:pt x="29163" y="0"/>
                  </a:moveTo>
                  <a:lnTo>
                    <a:pt x="1648877" y="0"/>
                  </a:lnTo>
                  <a:cubicBezTo>
                    <a:pt x="1664983" y="0"/>
                    <a:pt x="1678040" y="13057"/>
                    <a:pt x="1678040" y="29163"/>
                  </a:cubicBezTo>
                  <a:lnTo>
                    <a:pt x="1678040" y="1499237"/>
                  </a:lnTo>
                  <a:cubicBezTo>
                    <a:pt x="1678040" y="1506971"/>
                    <a:pt x="1674967" y="1514389"/>
                    <a:pt x="1669498" y="1519858"/>
                  </a:cubicBezTo>
                  <a:cubicBezTo>
                    <a:pt x="1664029" y="1525327"/>
                    <a:pt x="1656611" y="1528400"/>
                    <a:pt x="1648877" y="1528400"/>
                  </a:cubicBezTo>
                  <a:lnTo>
                    <a:pt x="29163" y="1528400"/>
                  </a:lnTo>
                  <a:cubicBezTo>
                    <a:pt x="13057" y="1528400"/>
                    <a:pt x="0" y="1515343"/>
                    <a:pt x="0" y="1499237"/>
                  </a:cubicBezTo>
                  <a:lnTo>
                    <a:pt x="0" y="29163"/>
                  </a:lnTo>
                  <a:cubicBezTo>
                    <a:pt x="0" y="13057"/>
                    <a:pt x="13057" y="0"/>
                    <a:pt x="29163" y="0"/>
                  </a:cubicBezTo>
                  <a:close/>
                </a:path>
              </a:pathLst>
            </a:custGeom>
            <a:solidFill>
              <a:srgbClr val="000000">
                <a:alpha val="76863"/>
              </a:srgbClr>
            </a:solidFill>
            <a:ln w="19050" cap="rnd">
              <a:solidFill>
                <a:srgbClr val="FFFFFF">
                  <a:alpha val="76863"/>
                </a:srgbClr>
              </a:solidFill>
              <a:prstDash val="solid"/>
              <a:round/>
            </a:ln>
          </p:spPr>
          <p:txBody>
            <a:bodyPr/>
            <a:lstStyle/>
            <a:p>
              <a:endParaRPr lang="en-US"/>
            </a:p>
          </p:txBody>
        </p:sp>
        <p:sp>
          <p:nvSpPr>
            <p:cNvPr id="5" name="TextBox 5"/>
            <p:cNvSpPr txBox="1"/>
            <p:nvPr/>
          </p:nvSpPr>
          <p:spPr>
            <a:xfrm>
              <a:off x="0" y="-38100"/>
              <a:ext cx="1678040" cy="1566500"/>
            </a:xfrm>
            <a:prstGeom prst="rect">
              <a:avLst/>
            </a:prstGeom>
          </p:spPr>
          <p:txBody>
            <a:bodyPr lIns="50800" tIns="50800" rIns="50800" bIns="50800" rtlCol="0" anchor="ctr"/>
            <a:lstStyle/>
            <a:p>
              <a:pPr algn="ctr">
                <a:lnSpc>
                  <a:spcPts val="3157"/>
                </a:lnSpc>
              </a:pPr>
              <a:endParaRPr/>
            </a:p>
          </p:txBody>
        </p:sp>
      </p:grpSp>
      <p:grpSp>
        <p:nvGrpSpPr>
          <p:cNvPr id="6" name="Group 6"/>
          <p:cNvGrpSpPr/>
          <p:nvPr/>
        </p:nvGrpSpPr>
        <p:grpSpPr>
          <a:xfrm>
            <a:off x="1383235" y="3773591"/>
            <a:ext cx="5890838" cy="5314331"/>
            <a:chOff x="0" y="0"/>
            <a:chExt cx="912645" cy="823329"/>
          </a:xfrm>
        </p:grpSpPr>
        <p:sp>
          <p:nvSpPr>
            <p:cNvPr id="7" name="Freeform 7"/>
            <p:cNvSpPr/>
            <p:nvPr/>
          </p:nvSpPr>
          <p:spPr>
            <a:xfrm>
              <a:off x="0" y="0"/>
              <a:ext cx="912645" cy="823329"/>
            </a:xfrm>
            <a:custGeom>
              <a:avLst/>
              <a:gdLst/>
              <a:ahLst/>
              <a:cxnLst/>
              <a:rect l="l" t="t" r="r" b="b"/>
              <a:pathLst>
                <a:path w="912645" h="823329">
                  <a:moveTo>
                    <a:pt x="42055" y="0"/>
                  </a:moveTo>
                  <a:lnTo>
                    <a:pt x="870590" y="0"/>
                  </a:lnTo>
                  <a:cubicBezTo>
                    <a:pt x="881743" y="0"/>
                    <a:pt x="892440" y="4431"/>
                    <a:pt x="900327" y="12318"/>
                  </a:cubicBezTo>
                  <a:cubicBezTo>
                    <a:pt x="908214" y="20205"/>
                    <a:pt x="912645" y="30902"/>
                    <a:pt x="912645" y="42055"/>
                  </a:cubicBezTo>
                  <a:lnTo>
                    <a:pt x="912645" y="781274"/>
                  </a:lnTo>
                  <a:cubicBezTo>
                    <a:pt x="912645" y="792427"/>
                    <a:pt x="908214" y="803124"/>
                    <a:pt x="900327" y="811011"/>
                  </a:cubicBezTo>
                  <a:cubicBezTo>
                    <a:pt x="892440" y="818898"/>
                    <a:pt x="881743" y="823329"/>
                    <a:pt x="870590" y="823329"/>
                  </a:cubicBezTo>
                  <a:lnTo>
                    <a:pt x="42055" y="823329"/>
                  </a:lnTo>
                  <a:cubicBezTo>
                    <a:pt x="30902" y="823329"/>
                    <a:pt x="20205" y="818898"/>
                    <a:pt x="12318" y="811011"/>
                  </a:cubicBezTo>
                  <a:cubicBezTo>
                    <a:pt x="4431" y="803124"/>
                    <a:pt x="0" y="792427"/>
                    <a:pt x="0" y="781274"/>
                  </a:cubicBezTo>
                  <a:lnTo>
                    <a:pt x="0" y="42055"/>
                  </a:lnTo>
                  <a:cubicBezTo>
                    <a:pt x="0" y="30902"/>
                    <a:pt x="4431" y="20205"/>
                    <a:pt x="12318" y="12318"/>
                  </a:cubicBezTo>
                  <a:cubicBezTo>
                    <a:pt x="20205" y="4431"/>
                    <a:pt x="30902" y="0"/>
                    <a:pt x="42055" y="0"/>
                  </a:cubicBezTo>
                  <a:close/>
                </a:path>
              </a:pathLst>
            </a:custGeom>
            <a:blipFill>
              <a:blip r:embed="rId4"/>
              <a:stretch>
                <a:fillRect l="-17702" r="-17702"/>
              </a:stretch>
            </a:blipFill>
          </p:spPr>
          <p:txBody>
            <a:bodyPr/>
            <a:lstStyle/>
            <a:p>
              <a:endParaRPr lang="en-US"/>
            </a:p>
          </p:txBody>
        </p:sp>
      </p:grpSp>
      <p:grpSp>
        <p:nvGrpSpPr>
          <p:cNvPr id="8" name="Group 8"/>
          <p:cNvGrpSpPr/>
          <p:nvPr/>
        </p:nvGrpSpPr>
        <p:grpSpPr>
          <a:xfrm>
            <a:off x="7966636" y="3520760"/>
            <a:ext cx="4404083" cy="2805313"/>
            <a:chOff x="0" y="0"/>
            <a:chExt cx="1147771" cy="731107"/>
          </a:xfrm>
        </p:grpSpPr>
        <p:sp>
          <p:nvSpPr>
            <p:cNvPr id="9" name="Freeform 9"/>
            <p:cNvSpPr/>
            <p:nvPr/>
          </p:nvSpPr>
          <p:spPr>
            <a:xfrm>
              <a:off x="0" y="0"/>
              <a:ext cx="1147771" cy="731107"/>
            </a:xfrm>
            <a:custGeom>
              <a:avLst/>
              <a:gdLst/>
              <a:ahLst/>
              <a:cxnLst/>
              <a:rect l="l" t="t" r="r" b="b"/>
              <a:pathLst>
                <a:path w="1147771" h="731107">
                  <a:moveTo>
                    <a:pt x="35158" y="0"/>
                  </a:moveTo>
                  <a:lnTo>
                    <a:pt x="1112613" y="0"/>
                  </a:lnTo>
                  <a:cubicBezTo>
                    <a:pt x="1132030" y="0"/>
                    <a:pt x="1147771" y="15741"/>
                    <a:pt x="1147771" y="35158"/>
                  </a:cubicBezTo>
                  <a:lnTo>
                    <a:pt x="1147771" y="695949"/>
                  </a:lnTo>
                  <a:cubicBezTo>
                    <a:pt x="1147771" y="715366"/>
                    <a:pt x="1132030" y="731107"/>
                    <a:pt x="1112613" y="731107"/>
                  </a:cubicBezTo>
                  <a:lnTo>
                    <a:pt x="35158" y="731107"/>
                  </a:lnTo>
                  <a:cubicBezTo>
                    <a:pt x="15741" y="731107"/>
                    <a:pt x="0" y="715366"/>
                    <a:pt x="0" y="695949"/>
                  </a:cubicBezTo>
                  <a:lnTo>
                    <a:pt x="0" y="35158"/>
                  </a:lnTo>
                  <a:cubicBezTo>
                    <a:pt x="0" y="15741"/>
                    <a:pt x="15741" y="0"/>
                    <a:pt x="35158" y="0"/>
                  </a:cubicBezTo>
                  <a:close/>
                </a:path>
              </a:pathLst>
            </a:custGeom>
            <a:solidFill>
              <a:srgbClr val="2C2227"/>
            </a:solidFill>
            <a:ln w="19050" cap="sq">
              <a:solidFill>
                <a:srgbClr val="FFFFFF"/>
              </a:solidFill>
              <a:prstDash val="solid"/>
              <a:miter/>
            </a:ln>
          </p:spPr>
          <p:txBody>
            <a:bodyPr/>
            <a:lstStyle/>
            <a:p>
              <a:endParaRPr lang="en-US"/>
            </a:p>
          </p:txBody>
        </p:sp>
        <p:sp>
          <p:nvSpPr>
            <p:cNvPr id="10" name="TextBox 10"/>
            <p:cNvSpPr txBox="1"/>
            <p:nvPr/>
          </p:nvSpPr>
          <p:spPr>
            <a:xfrm>
              <a:off x="0" y="-38100"/>
              <a:ext cx="1147771" cy="769207"/>
            </a:xfrm>
            <a:prstGeom prst="rect">
              <a:avLst/>
            </a:prstGeom>
          </p:spPr>
          <p:txBody>
            <a:bodyPr lIns="50800" tIns="50800" rIns="50800" bIns="50800" rtlCol="0" anchor="ctr"/>
            <a:lstStyle/>
            <a:p>
              <a:pPr algn="ctr">
                <a:lnSpc>
                  <a:spcPts val="3157"/>
                </a:lnSpc>
              </a:pPr>
              <a:endParaRPr/>
            </a:p>
          </p:txBody>
        </p:sp>
      </p:grpSp>
      <p:grpSp>
        <p:nvGrpSpPr>
          <p:cNvPr id="11" name="Group 11"/>
          <p:cNvGrpSpPr/>
          <p:nvPr/>
        </p:nvGrpSpPr>
        <p:grpSpPr>
          <a:xfrm>
            <a:off x="7966636" y="6518590"/>
            <a:ext cx="4404083" cy="2805313"/>
            <a:chOff x="0" y="0"/>
            <a:chExt cx="1147771" cy="731107"/>
          </a:xfrm>
        </p:grpSpPr>
        <p:sp>
          <p:nvSpPr>
            <p:cNvPr id="12" name="Freeform 12"/>
            <p:cNvSpPr/>
            <p:nvPr/>
          </p:nvSpPr>
          <p:spPr>
            <a:xfrm>
              <a:off x="0" y="0"/>
              <a:ext cx="1147771" cy="731107"/>
            </a:xfrm>
            <a:custGeom>
              <a:avLst/>
              <a:gdLst/>
              <a:ahLst/>
              <a:cxnLst/>
              <a:rect l="l" t="t" r="r" b="b"/>
              <a:pathLst>
                <a:path w="1147771" h="731107">
                  <a:moveTo>
                    <a:pt x="35158" y="0"/>
                  </a:moveTo>
                  <a:lnTo>
                    <a:pt x="1112613" y="0"/>
                  </a:lnTo>
                  <a:cubicBezTo>
                    <a:pt x="1132030" y="0"/>
                    <a:pt x="1147771" y="15741"/>
                    <a:pt x="1147771" y="35158"/>
                  </a:cubicBezTo>
                  <a:lnTo>
                    <a:pt x="1147771" y="695949"/>
                  </a:lnTo>
                  <a:cubicBezTo>
                    <a:pt x="1147771" y="715366"/>
                    <a:pt x="1132030" y="731107"/>
                    <a:pt x="1112613" y="731107"/>
                  </a:cubicBezTo>
                  <a:lnTo>
                    <a:pt x="35158" y="731107"/>
                  </a:lnTo>
                  <a:cubicBezTo>
                    <a:pt x="15741" y="731107"/>
                    <a:pt x="0" y="715366"/>
                    <a:pt x="0" y="695949"/>
                  </a:cubicBezTo>
                  <a:lnTo>
                    <a:pt x="0" y="35158"/>
                  </a:lnTo>
                  <a:cubicBezTo>
                    <a:pt x="0" y="15741"/>
                    <a:pt x="15741" y="0"/>
                    <a:pt x="35158" y="0"/>
                  </a:cubicBezTo>
                  <a:close/>
                </a:path>
              </a:pathLst>
            </a:custGeom>
            <a:solidFill>
              <a:srgbClr val="2C2227"/>
            </a:solidFill>
            <a:ln w="19050" cap="sq">
              <a:solidFill>
                <a:srgbClr val="FFFFFF"/>
              </a:solidFill>
              <a:prstDash val="solid"/>
              <a:miter/>
            </a:ln>
          </p:spPr>
          <p:txBody>
            <a:bodyPr/>
            <a:lstStyle/>
            <a:p>
              <a:endParaRPr lang="en-US"/>
            </a:p>
          </p:txBody>
        </p:sp>
        <p:sp>
          <p:nvSpPr>
            <p:cNvPr id="13" name="TextBox 13"/>
            <p:cNvSpPr txBox="1"/>
            <p:nvPr/>
          </p:nvSpPr>
          <p:spPr>
            <a:xfrm>
              <a:off x="0" y="-38100"/>
              <a:ext cx="1147771" cy="769207"/>
            </a:xfrm>
            <a:prstGeom prst="rect">
              <a:avLst/>
            </a:prstGeom>
          </p:spPr>
          <p:txBody>
            <a:bodyPr lIns="50800" tIns="50800" rIns="50800" bIns="50800" rtlCol="0" anchor="ctr"/>
            <a:lstStyle/>
            <a:p>
              <a:pPr algn="ctr">
                <a:lnSpc>
                  <a:spcPts val="3157"/>
                </a:lnSpc>
              </a:pPr>
              <a:endParaRPr/>
            </a:p>
          </p:txBody>
        </p:sp>
      </p:grpSp>
      <p:grpSp>
        <p:nvGrpSpPr>
          <p:cNvPr id="14" name="Group 14"/>
          <p:cNvGrpSpPr/>
          <p:nvPr/>
        </p:nvGrpSpPr>
        <p:grpSpPr>
          <a:xfrm>
            <a:off x="12583216" y="3520760"/>
            <a:ext cx="4404083" cy="2805313"/>
            <a:chOff x="0" y="0"/>
            <a:chExt cx="1147771" cy="731107"/>
          </a:xfrm>
        </p:grpSpPr>
        <p:sp>
          <p:nvSpPr>
            <p:cNvPr id="15" name="Freeform 15"/>
            <p:cNvSpPr/>
            <p:nvPr/>
          </p:nvSpPr>
          <p:spPr>
            <a:xfrm>
              <a:off x="0" y="0"/>
              <a:ext cx="1147771" cy="731107"/>
            </a:xfrm>
            <a:custGeom>
              <a:avLst/>
              <a:gdLst/>
              <a:ahLst/>
              <a:cxnLst/>
              <a:rect l="l" t="t" r="r" b="b"/>
              <a:pathLst>
                <a:path w="1147771" h="731107">
                  <a:moveTo>
                    <a:pt x="35158" y="0"/>
                  </a:moveTo>
                  <a:lnTo>
                    <a:pt x="1112613" y="0"/>
                  </a:lnTo>
                  <a:cubicBezTo>
                    <a:pt x="1132030" y="0"/>
                    <a:pt x="1147771" y="15741"/>
                    <a:pt x="1147771" y="35158"/>
                  </a:cubicBezTo>
                  <a:lnTo>
                    <a:pt x="1147771" y="695949"/>
                  </a:lnTo>
                  <a:cubicBezTo>
                    <a:pt x="1147771" y="715366"/>
                    <a:pt x="1132030" y="731107"/>
                    <a:pt x="1112613" y="731107"/>
                  </a:cubicBezTo>
                  <a:lnTo>
                    <a:pt x="35158" y="731107"/>
                  </a:lnTo>
                  <a:cubicBezTo>
                    <a:pt x="15741" y="731107"/>
                    <a:pt x="0" y="715366"/>
                    <a:pt x="0" y="695949"/>
                  </a:cubicBezTo>
                  <a:lnTo>
                    <a:pt x="0" y="35158"/>
                  </a:lnTo>
                  <a:cubicBezTo>
                    <a:pt x="0" y="15741"/>
                    <a:pt x="15741" y="0"/>
                    <a:pt x="35158" y="0"/>
                  </a:cubicBezTo>
                  <a:close/>
                </a:path>
              </a:pathLst>
            </a:custGeom>
            <a:solidFill>
              <a:srgbClr val="2C2227"/>
            </a:solidFill>
            <a:ln w="19050" cap="sq">
              <a:solidFill>
                <a:srgbClr val="FFFFFF"/>
              </a:solidFill>
              <a:prstDash val="solid"/>
              <a:miter/>
            </a:ln>
          </p:spPr>
          <p:txBody>
            <a:bodyPr/>
            <a:lstStyle/>
            <a:p>
              <a:endParaRPr lang="en-US"/>
            </a:p>
          </p:txBody>
        </p:sp>
        <p:sp>
          <p:nvSpPr>
            <p:cNvPr id="16" name="TextBox 16"/>
            <p:cNvSpPr txBox="1"/>
            <p:nvPr/>
          </p:nvSpPr>
          <p:spPr>
            <a:xfrm>
              <a:off x="0" y="-38100"/>
              <a:ext cx="1147771" cy="769207"/>
            </a:xfrm>
            <a:prstGeom prst="rect">
              <a:avLst/>
            </a:prstGeom>
          </p:spPr>
          <p:txBody>
            <a:bodyPr lIns="50800" tIns="50800" rIns="50800" bIns="50800" rtlCol="0" anchor="ctr"/>
            <a:lstStyle/>
            <a:p>
              <a:pPr algn="ctr">
                <a:lnSpc>
                  <a:spcPts val="3157"/>
                </a:lnSpc>
              </a:pPr>
              <a:endParaRPr/>
            </a:p>
          </p:txBody>
        </p:sp>
      </p:grpSp>
      <p:grpSp>
        <p:nvGrpSpPr>
          <p:cNvPr id="17" name="Group 17"/>
          <p:cNvGrpSpPr/>
          <p:nvPr/>
        </p:nvGrpSpPr>
        <p:grpSpPr>
          <a:xfrm>
            <a:off x="12583216" y="6518590"/>
            <a:ext cx="4404083" cy="2805313"/>
            <a:chOff x="0" y="0"/>
            <a:chExt cx="1147771" cy="731107"/>
          </a:xfrm>
        </p:grpSpPr>
        <p:sp>
          <p:nvSpPr>
            <p:cNvPr id="18" name="Freeform 18"/>
            <p:cNvSpPr/>
            <p:nvPr/>
          </p:nvSpPr>
          <p:spPr>
            <a:xfrm>
              <a:off x="0" y="0"/>
              <a:ext cx="1147771" cy="731107"/>
            </a:xfrm>
            <a:custGeom>
              <a:avLst/>
              <a:gdLst/>
              <a:ahLst/>
              <a:cxnLst/>
              <a:rect l="l" t="t" r="r" b="b"/>
              <a:pathLst>
                <a:path w="1147771" h="731107">
                  <a:moveTo>
                    <a:pt x="35158" y="0"/>
                  </a:moveTo>
                  <a:lnTo>
                    <a:pt x="1112613" y="0"/>
                  </a:lnTo>
                  <a:cubicBezTo>
                    <a:pt x="1132030" y="0"/>
                    <a:pt x="1147771" y="15741"/>
                    <a:pt x="1147771" y="35158"/>
                  </a:cubicBezTo>
                  <a:lnTo>
                    <a:pt x="1147771" y="695949"/>
                  </a:lnTo>
                  <a:cubicBezTo>
                    <a:pt x="1147771" y="715366"/>
                    <a:pt x="1132030" y="731107"/>
                    <a:pt x="1112613" y="731107"/>
                  </a:cubicBezTo>
                  <a:lnTo>
                    <a:pt x="35158" y="731107"/>
                  </a:lnTo>
                  <a:cubicBezTo>
                    <a:pt x="15741" y="731107"/>
                    <a:pt x="0" y="715366"/>
                    <a:pt x="0" y="695949"/>
                  </a:cubicBezTo>
                  <a:lnTo>
                    <a:pt x="0" y="35158"/>
                  </a:lnTo>
                  <a:cubicBezTo>
                    <a:pt x="0" y="15741"/>
                    <a:pt x="15741" y="0"/>
                    <a:pt x="35158" y="0"/>
                  </a:cubicBezTo>
                  <a:close/>
                </a:path>
              </a:pathLst>
            </a:custGeom>
            <a:solidFill>
              <a:srgbClr val="2C2227"/>
            </a:solidFill>
            <a:ln w="19050" cap="sq">
              <a:solidFill>
                <a:srgbClr val="FFFFFF"/>
              </a:solidFill>
              <a:prstDash val="solid"/>
              <a:miter/>
            </a:ln>
          </p:spPr>
          <p:txBody>
            <a:bodyPr/>
            <a:lstStyle/>
            <a:p>
              <a:endParaRPr lang="en-US"/>
            </a:p>
          </p:txBody>
        </p:sp>
        <p:sp>
          <p:nvSpPr>
            <p:cNvPr id="19" name="TextBox 19"/>
            <p:cNvSpPr txBox="1"/>
            <p:nvPr/>
          </p:nvSpPr>
          <p:spPr>
            <a:xfrm>
              <a:off x="0" y="-38100"/>
              <a:ext cx="1147771" cy="769207"/>
            </a:xfrm>
            <a:prstGeom prst="rect">
              <a:avLst/>
            </a:prstGeom>
          </p:spPr>
          <p:txBody>
            <a:bodyPr lIns="50800" tIns="50800" rIns="50800" bIns="50800" rtlCol="0" anchor="ctr"/>
            <a:lstStyle/>
            <a:p>
              <a:pPr algn="ctr">
                <a:lnSpc>
                  <a:spcPts val="3157"/>
                </a:lnSpc>
              </a:pPr>
              <a:endParaRPr/>
            </a:p>
          </p:txBody>
        </p:sp>
      </p:grpSp>
      <p:sp>
        <p:nvSpPr>
          <p:cNvPr id="20" name="TextBox 20"/>
          <p:cNvSpPr txBox="1"/>
          <p:nvPr/>
        </p:nvSpPr>
        <p:spPr>
          <a:xfrm>
            <a:off x="1277352" y="953573"/>
            <a:ext cx="9067445" cy="798893"/>
          </a:xfrm>
          <a:prstGeom prst="rect">
            <a:avLst/>
          </a:prstGeom>
        </p:spPr>
        <p:txBody>
          <a:bodyPr lIns="0" tIns="0" rIns="0" bIns="0" rtlCol="0" anchor="t">
            <a:spAutoFit/>
          </a:bodyPr>
          <a:lstStyle/>
          <a:p>
            <a:pPr algn="l">
              <a:lnSpc>
                <a:spcPts val="5766"/>
              </a:lnSpc>
            </a:pPr>
            <a:r>
              <a:rPr lang="en-US" sz="5439" b="1">
                <a:solidFill>
                  <a:srgbClr val="FFFFFF"/>
                </a:solidFill>
                <a:latin typeface="Poppins Medium"/>
                <a:ea typeface="Poppins Medium"/>
                <a:cs typeface="Poppins Medium"/>
                <a:sym typeface="Poppins Medium"/>
              </a:rPr>
              <a:t>Introduction to AI and its </a:t>
            </a:r>
          </a:p>
        </p:txBody>
      </p:sp>
      <p:sp>
        <p:nvSpPr>
          <p:cNvPr id="21" name="TextBox 21"/>
          <p:cNvSpPr txBox="1"/>
          <p:nvPr/>
        </p:nvSpPr>
        <p:spPr>
          <a:xfrm>
            <a:off x="1226725" y="1686237"/>
            <a:ext cx="9840261" cy="846750"/>
          </a:xfrm>
          <a:prstGeom prst="rect">
            <a:avLst/>
          </a:prstGeom>
        </p:spPr>
        <p:txBody>
          <a:bodyPr lIns="0" tIns="0" rIns="0" bIns="0" rtlCol="0" anchor="t">
            <a:spAutoFit/>
          </a:bodyPr>
          <a:lstStyle/>
          <a:p>
            <a:pPr algn="l">
              <a:lnSpc>
                <a:spcPts val="6201"/>
              </a:lnSpc>
            </a:pPr>
            <a:r>
              <a:rPr lang="en-US" sz="5439" b="1">
                <a:solidFill>
                  <a:srgbClr val="FB47DE"/>
                </a:solidFill>
                <a:latin typeface="Poppins Medium"/>
                <a:ea typeface="Poppins Medium"/>
                <a:cs typeface="Poppins Medium"/>
                <a:sym typeface="Poppins Medium"/>
              </a:rPr>
              <a:t>Transformative Potential</a:t>
            </a:r>
          </a:p>
        </p:txBody>
      </p:sp>
      <p:sp>
        <p:nvSpPr>
          <p:cNvPr id="22" name="TextBox 22"/>
          <p:cNvSpPr txBox="1"/>
          <p:nvPr/>
        </p:nvSpPr>
        <p:spPr>
          <a:xfrm>
            <a:off x="8395023" y="3863318"/>
            <a:ext cx="967415" cy="591300"/>
          </a:xfrm>
          <a:prstGeom prst="rect">
            <a:avLst/>
          </a:prstGeom>
        </p:spPr>
        <p:txBody>
          <a:bodyPr lIns="0" tIns="0" rIns="0" bIns="0" rtlCol="0" anchor="t">
            <a:spAutoFit/>
          </a:bodyPr>
          <a:lstStyle/>
          <a:p>
            <a:pPr algn="l">
              <a:lnSpc>
                <a:spcPts val="4387"/>
              </a:lnSpc>
            </a:pPr>
            <a:r>
              <a:rPr lang="en-US" sz="3848" spc="-165">
                <a:solidFill>
                  <a:srgbClr val="FFFFFF"/>
                </a:solidFill>
                <a:latin typeface="Poppins"/>
                <a:ea typeface="Poppins"/>
                <a:cs typeface="Poppins"/>
                <a:sym typeface="Poppins"/>
              </a:rPr>
              <a:t>01</a:t>
            </a:r>
          </a:p>
        </p:txBody>
      </p:sp>
      <p:sp>
        <p:nvSpPr>
          <p:cNvPr id="23" name="TextBox 23"/>
          <p:cNvSpPr txBox="1"/>
          <p:nvPr/>
        </p:nvSpPr>
        <p:spPr>
          <a:xfrm>
            <a:off x="8395023" y="6850701"/>
            <a:ext cx="967415" cy="591300"/>
          </a:xfrm>
          <a:prstGeom prst="rect">
            <a:avLst/>
          </a:prstGeom>
        </p:spPr>
        <p:txBody>
          <a:bodyPr lIns="0" tIns="0" rIns="0" bIns="0" rtlCol="0" anchor="t">
            <a:spAutoFit/>
          </a:bodyPr>
          <a:lstStyle/>
          <a:p>
            <a:pPr algn="l">
              <a:lnSpc>
                <a:spcPts val="4387"/>
              </a:lnSpc>
            </a:pPr>
            <a:r>
              <a:rPr lang="en-US" sz="3848" spc="-165">
                <a:solidFill>
                  <a:srgbClr val="FFFFFF"/>
                </a:solidFill>
                <a:latin typeface="Poppins"/>
                <a:ea typeface="Poppins"/>
                <a:cs typeface="Poppins"/>
                <a:sym typeface="Poppins"/>
              </a:rPr>
              <a:t>03</a:t>
            </a:r>
          </a:p>
        </p:txBody>
      </p:sp>
      <p:sp>
        <p:nvSpPr>
          <p:cNvPr id="24" name="TextBox 24"/>
          <p:cNvSpPr txBox="1"/>
          <p:nvPr/>
        </p:nvSpPr>
        <p:spPr>
          <a:xfrm>
            <a:off x="12939379" y="3908109"/>
            <a:ext cx="967415" cy="591300"/>
          </a:xfrm>
          <a:prstGeom prst="rect">
            <a:avLst/>
          </a:prstGeom>
        </p:spPr>
        <p:txBody>
          <a:bodyPr lIns="0" tIns="0" rIns="0" bIns="0" rtlCol="0" anchor="t">
            <a:spAutoFit/>
          </a:bodyPr>
          <a:lstStyle/>
          <a:p>
            <a:pPr algn="l">
              <a:lnSpc>
                <a:spcPts val="4387"/>
              </a:lnSpc>
            </a:pPr>
            <a:r>
              <a:rPr lang="en-US" sz="3848" spc="-165">
                <a:solidFill>
                  <a:srgbClr val="FFFFFF"/>
                </a:solidFill>
                <a:latin typeface="Poppins"/>
                <a:ea typeface="Poppins"/>
                <a:cs typeface="Poppins"/>
                <a:sym typeface="Poppins"/>
              </a:rPr>
              <a:t>02</a:t>
            </a:r>
          </a:p>
        </p:txBody>
      </p:sp>
      <p:sp>
        <p:nvSpPr>
          <p:cNvPr id="25" name="TextBox 25"/>
          <p:cNvSpPr txBox="1"/>
          <p:nvPr/>
        </p:nvSpPr>
        <p:spPr>
          <a:xfrm>
            <a:off x="12818835" y="6850701"/>
            <a:ext cx="967415" cy="591300"/>
          </a:xfrm>
          <a:prstGeom prst="rect">
            <a:avLst/>
          </a:prstGeom>
        </p:spPr>
        <p:txBody>
          <a:bodyPr lIns="0" tIns="0" rIns="0" bIns="0" rtlCol="0" anchor="t">
            <a:spAutoFit/>
          </a:bodyPr>
          <a:lstStyle/>
          <a:p>
            <a:pPr algn="l">
              <a:lnSpc>
                <a:spcPts val="4387"/>
              </a:lnSpc>
            </a:pPr>
            <a:r>
              <a:rPr lang="en-US" sz="3848" spc="-165">
                <a:solidFill>
                  <a:srgbClr val="FFFFFF"/>
                </a:solidFill>
                <a:latin typeface="Poppins"/>
                <a:ea typeface="Poppins"/>
                <a:cs typeface="Poppins"/>
                <a:sym typeface="Poppins"/>
              </a:rPr>
              <a:t>04</a:t>
            </a:r>
          </a:p>
        </p:txBody>
      </p:sp>
      <p:sp>
        <p:nvSpPr>
          <p:cNvPr id="26" name="TextBox 26"/>
          <p:cNvSpPr txBox="1"/>
          <p:nvPr/>
        </p:nvSpPr>
        <p:spPr>
          <a:xfrm>
            <a:off x="10364850" y="255972"/>
            <a:ext cx="6932550" cy="2419317"/>
          </a:xfrm>
          <a:prstGeom prst="rect">
            <a:avLst/>
          </a:prstGeom>
        </p:spPr>
        <p:txBody>
          <a:bodyPr wrap="square" lIns="0" tIns="0" rIns="0" bIns="0" rtlCol="0" anchor="t">
            <a:spAutoFit/>
          </a:bodyPr>
          <a:lstStyle/>
          <a:p>
            <a:pPr algn="l">
              <a:lnSpc>
                <a:spcPts val="2606"/>
              </a:lnSpc>
            </a:pPr>
            <a:r>
              <a:rPr lang="en-US" sz="1773" b="1" dirty="0">
                <a:solidFill>
                  <a:srgbClr val="FFFF00"/>
                </a:solidFill>
                <a:latin typeface="Poppins Extra-Light"/>
                <a:ea typeface="Poppins Extra-Light"/>
                <a:cs typeface="Poppins Extra-Light"/>
                <a:sym typeface="Poppins Extra-Light"/>
              </a:rPr>
              <a:t>T</a:t>
            </a:r>
            <a:r>
              <a:rPr lang="en-US" sz="1773" b="1" dirty="0">
                <a:solidFill>
                  <a:srgbClr val="FFFF00"/>
                </a:solidFill>
                <a:latin typeface="Poppins Bold"/>
                <a:ea typeface="Poppins Bold"/>
                <a:cs typeface="Poppins Bold"/>
                <a:sym typeface="Poppins Bold"/>
              </a:rPr>
              <a:t>HE CDVS ADVANTAGE</a:t>
            </a:r>
          </a:p>
          <a:p>
            <a:pPr algn="l">
              <a:lnSpc>
                <a:spcPts val="2606"/>
              </a:lnSpc>
            </a:pPr>
            <a:endParaRPr lang="en-US" sz="1773" b="1" dirty="0">
              <a:solidFill>
                <a:srgbClr val="FFDE59"/>
              </a:solidFill>
              <a:latin typeface="Poppins Bold"/>
              <a:ea typeface="Poppins Bold"/>
              <a:cs typeface="Poppins Bold"/>
              <a:sym typeface="Poppins Bold"/>
            </a:endParaRPr>
          </a:p>
          <a:p>
            <a:pPr algn="l">
              <a:lnSpc>
                <a:spcPts val="2312"/>
              </a:lnSpc>
            </a:pPr>
            <a:r>
              <a:rPr lang="en-US" sz="1573" dirty="0">
                <a:solidFill>
                  <a:srgbClr val="FFFFFF"/>
                </a:solidFill>
                <a:latin typeface="Poppins"/>
                <a:ea typeface="Poppins"/>
                <a:cs typeface="Poppins"/>
                <a:sym typeface="Poppins"/>
              </a:rPr>
              <a:t>CDVS is not just building a product; we are building the Cognitive OS for Regenerative Medicine. Our proprietary SNN is the only architecture designed specifically to handle the "Fourth Dimension" (Time) in biological manufacturing, powered by the only hardware capable of processing it (IBM Z).</a:t>
            </a:r>
          </a:p>
          <a:p>
            <a:pPr algn="l">
              <a:lnSpc>
                <a:spcPts val="2312"/>
              </a:lnSpc>
            </a:pPr>
            <a:endParaRPr lang="en-US" sz="1573" dirty="0">
              <a:solidFill>
                <a:srgbClr val="FFFFFF"/>
              </a:solidFill>
              <a:latin typeface="Poppins"/>
              <a:ea typeface="Poppins"/>
              <a:cs typeface="Poppins"/>
              <a:sym typeface="Poppins"/>
            </a:endParaRPr>
          </a:p>
        </p:txBody>
      </p:sp>
      <p:sp>
        <p:nvSpPr>
          <p:cNvPr id="27" name="TextBox 27"/>
          <p:cNvSpPr txBox="1"/>
          <p:nvPr/>
        </p:nvSpPr>
        <p:spPr>
          <a:xfrm>
            <a:off x="8395023" y="4748350"/>
            <a:ext cx="3829453" cy="324619"/>
          </a:xfrm>
          <a:prstGeom prst="rect">
            <a:avLst/>
          </a:prstGeom>
        </p:spPr>
        <p:txBody>
          <a:bodyPr lIns="0" tIns="0" rIns="0" bIns="0" rtlCol="0" anchor="t">
            <a:spAutoFit/>
          </a:bodyPr>
          <a:lstStyle/>
          <a:p>
            <a:pPr algn="l">
              <a:lnSpc>
                <a:spcPts val="2423"/>
              </a:lnSpc>
            </a:pPr>
            <a:r>
              <a:rPr lang="en-US" sz="2126" b="1">
                <a:solidFill>
                  <a:srgbClr val="FFFFFF"/>
                </a:solidFill>
                <a:latin typeface="Poppins Semi-Bold"/>
                <a:ea typeface="Poppins Semi-Bold"/>
                <a:cs typeface="Poppins Semi-Bold"/>
                <a:sym typeface="Poppins Semi-Bold"/>
              </a:rPr>
              <a:t>Automation</a:t>
            </a:r>
          </a:p>
        </p:txBody>
      </p:sp>
      <p:sp>
        <p:nvSpPr>
          <p:cNvPr id="28" name="TextBox 28"/>
          <p:cNvSpPr txBox="1"/>
          <p:nvPr/>
        </p:nvSpPr>
        <p:spPr>
          <a:xfrm>
            <a:off x="8395023" y="7735733"/>
            <a:ext cx="3829453" cy="324619"/>
          </a:xfrm>
          <a:prstGeom prst="rect">
            <a:avLst/>
          </a:prstGeom>
        </p:spPr>
        <p:txBody>
          <a:bodyPr lIns="0" tIns="0" rIns="0" bIns="0" rtlCol="0" anchor="t">
            <a:spAutoFit/>
          </a:bodyPr>
          <a:lstStyle/>
          <a:p>
            <a:pPr algn="l">
              <a:lnSpc>
                <a:spcPts val="2423"/>
              </a:lnSpc>
            </a:pPr>
            <a:r>
              <a:rPr lang="en-US" sz="2126" b="1">
                <a:solidFill>
                  <a:srgbClr val="FFFFFF"/>
                </a:solidFill>
                <a:latin typeface="Poppins Semi-Bold"/>
                <a:ea typeface="Poppins Semi-Bold"/>
                <a:cs typeface="Poppins Semi-Bold"/>
                <a:sym typeface="Poppins Semi-Bold"/>
              </a:rPr>
              <a:t>Personalization</a:t>
            </a:r>
          </a:p>
        </p:txBody>
      </p:sp>
      <p:sp>
        <p:nvSpPr>
          <p:cNvPr id="29" name="TextBox 29"/>
          <p:cNvSpPr txBox="1"/>
          <p:nvPr/>
        </p:nvSpPr>
        <p:spPr>
          <a:xfrm>
            <a:off x="12939379" y="4793141"/>
            <a:ext cx="3829453" cy="324619"/>
          </a:xfrm>
          <a:prstGeom prst="rect">
            <a:avLst/>
          </a:prstGeom>
        </p:spPr>
        <p:txBody>
          <a:bodyPr lIns="0" tIns="0" rIns="0" bIns="0" rtlCol="0" anchor="t">
            <a:spAutoFit/>
          </a:bodyPr>
          <a:lstStyle/>
          <a:p>
            <a:pPr algn="l">
              <a:lnSpc>
                <a:spcPts val="2423"/>
              </a:lnSpc>
            </a:pPr>
            <a:r>
              <a:rPr lang="en-US" sz="2126" b="1">
                <a:solidFill>
                  <a:srgbClr val="FFFFFF"/>
                </a:solidFill>
                <a:latin typeface="Poppins Semi-Bold"/>
                <a:ea typeface="Poppins Semi-Bold"/>
                <a:cs typeface="Poppins Semi-Bold"/>
                <a:sym typeface="Poppins Semi-Bold"/>
              </a:rPr>
              <a:t>Efficiency</a:t>
            </a:r>
          </a:p>
        </p:txBody>
      </p:sp>
      <p:sp>
        <p:nvSpPr>
          <p:cNvPr id="30" name="TextBox 30"/>
          <p:cNvSpPr txBox="1"/>
          <p:nvPr/>
        </p:nvSpPr>
        <p:spPr>
          <a:xfrm>
            <a:off x="12818835" y="7735733"/>
            <a:ext cx="3829453" cy="324619"/>
          </a:xfrm>
          <a:prstGeom prst="rect">
            <a:avLst/>
          </a:prstGeom>
        </p:spPr>
        <p:txBody>
          <a:bodyPr lIns="0" tIns="0" rIns="0" bIns="0" rtlCol="0" anchor="t">
            <a:spAutoFit/>
          </a:bodyPr>
          <a:lstStyle/>
          <a:p>
            <a:pPr algn="l">
              <a:lnSpc>
                <a:spcPts val="2423"/>
              </a:lnSpc>
            </a:pPr>
            <a:r>
              <a:rPr lang="en-US" sz="2126" b="1">
                <a:solidFill>
                  <a:srgbClr val="FFFFFF"/>
                </a:solidFill>
                <a:latin typeface="Poppins Semi-Bold"/>
                <a:ea typeface="Poppins Semi-Bold"/>
                <a:cs typeface="Poppins Semi-Bold"/>
                <a:sym typeface="Poppins Semi-Bold"/>
              </a:rPr>
              <a:t>Innovation</a:t>
            </a:r>
          </a:p>
        </p:txBody>
      </p:sp>
      <p:sp>
        <p:nvSpPr>
          <p:cNvPr id="31" name="TextBox 31"/>
          <p:cNvSpPr txBox="1"/>
          <p:nvPr/>
        </p:nvSpPr>
        <p:spPr>
          <a:xfrm>
            <a:off x="8395023" y="5173903"/>
            <a:ext cx="3829453" cy="992154"/>
          </a:xfrm>
          <a:prstGeom prst="rect">
            <a:avLst/>
          </a:prstGeom>
        </p:spPr>
        <p:txBody>
          <a:bodyPr lIns="0" tIns="0" rIns="0" bIns="0" rtlCol="0" anchor="t">
            <a:spAutoFit/>
          </a:bodyPr>
          <a:lstStyle/>
          <a:p>
            <a:pPr algn="l">
              <a:lnSpc>
                <a:spcPts val="2014"/>
              </a:lnSpc>
            </a:pPr>
            <a:r>
              <a:rPr lang="en-US" sz="1438" b="1" spc="66">
                <a:solidFill>
                  <a:srgbClr val="FFDE59"/>
                </a:solidFill>
                <a:latin typeface="Poppins Bold"/>
                <a:ea typeface="Poppins Bold"/>
                <a:cs typeface="Poppins Bold"/>
                <a:sym typeface="Poppins Bold"/>
              </a:rPr>
              <a:t>The Bioprinting Landscape (2026)</a:t>
            </a:r>
          </a:p>
          <a:p>
            <a:pPr algn="l">
              <a:lnSpc>
                <a:spcPts val="2014"/>
              </a:lnSpc>
            </a:pPr>
            <a:r>
              <a:rPr lang="en-US" sz="1438" spc="66">
                <a:solidFill>
                  <a:srgbClr val="FFFFFF"/>
                </a:solidFill>
                <a:latin typeface="Poppins Thin"/>
                <a:ea typeface="Poppins Thin"/>
                <a:cs typeface="Poppins Thin"/>
                <a:sym typeface="Poppins Thin"/>
              </a:rPr>
              <a:t>Headline: Moving from Static Scaffolds to Dynamic Life</a:t>
            </a:r>
          </a:p>
          <a:p>
            <a:pPr marL="0" lvl="0" indent="0" algn="l">
              <a:lnSpc>
                <a:spcPts val="2014"/>
              </a:lnSpc>
              <a:spcBef>
                <a:spcPct val="0"/>
              </a:spcBef>
            </a:pPr>
            <a:endParaRPr lang="en-US" sz="1438" spc="66">
              <a:solidFill>
                <a:srgbClr val="FFFFFF"/>
              </a:solidFill>
              <a:latin typeface="Poppins Thin"/>
              <a:ea typeface="Poppins Thin"/>
              <a:cs typeface="Poppins Thin"/>
              <a:sym typeface="Poppins Thin"/>
            </a:endParaRPr>
          </a:p>
        </p:txBody>
      </p:sp>
      <p:sp>
        <p:nvSpPr>
          <p:cNvPr id="32" name="TextBox 32"/>
          <p:cNvSpPr txBox="1"/>
          <p:nvPr/>
        </p:nvSpPr>
        <p:spPr>
          <a:xfrm>
            <a:off x="8395023" y="8161286"/>
            <a:ext cx="3674283" cy="744504"/>
          </a:xfrm>
          <a:prstGeom prst="rect">
            <a:avLst/>
          </a:prstGeom>
        </p:spPr>
        <p:txBody>
          <a:bodyPr lIns="0" tIns="0" rIns="0" bIns="0" rtlCol="0" anchor="t">
            <a:spAutoFit/>
          </a:bodyPr>
          <a:lstStyle/>
          <a:p>
            <a:pPr marL="0" lvl="0" indent="0" algn="l">
              <a:lnSpc>
                <a:spcPts val="2014"/>
              </a:lnSpc>
              <a:spcBef>
                <a:spcPct val="0"/>
              </a:spcBef>
            </a:pPr>
            <a:r>
              <a:rPr lang="en-US" sz="1438" b="1" spc="66">
                <a:solidFill>
                  <a:srgbClr val="FFDE59"/>
                </a:solidFill>
                <a:latin typeface="Poppins Bold"/>
                <a:ea typeface="Poppins Bold"/>
                <a:cs typeface="Poppins Bold"/>
                <a:sym typeface="Poppins Bold"/>
              </a:rPr>
              <a:t>The</a:t>
            </a:r>
            <a:r>
              <a:rPr lang="en-US" sz="1438" b="1" u="none" strike="noStrike" spc="66">
                <a:solidFill>
                  <a:srgbClr val="FFDE59"/>
                </a:solidFill>
                <a:latin typeface="Poppins Bold"/>
                <a:ea typeface="Poppins Bold"/>
                <a:cs typeface="Poppins Bold"/>
                <a:sym typeface="Poppins Bold"/>
              </a:rPr>
              <a:t> Frontier (4D): </a:t>
            </a:r>
            <a:r>
              <a:rPr lang="en-US" sz="1438" u="none" strike="noStrike" spc="66">
                <a:solidFill>
                  <a:srgbClr val="FFFFFF"/>
                </a:solidFill>
                <a:latin typeface="Poppins Thin"/>
                <a:ea typeface="Poppins Thin"/>
                <a:cs typeface="Poppins Thin"/>
                <a:sym typeface="Poppins Thin"/>
              </a:rPr>
              <a:t>A rapidly emerging sector (34% CAGR) focused on "Smart Materials" that morph and self-repair.</a:t>
            </a:r>
          </a:p>
        </p:txBody>
      </p:sp>
      <p:sp>
        <p:nvSpPr>
          <p:cNvPr id="33" name="TextBox 33"/>
          <p:cNvSpPr txBox="1"/>
          <p:nvPr/>
        </p:nvSpPr>
        <p:spPr>
          <a:xfrm>
            <a:off x="12962623" y="5218693"/>
            <a:ext cx="3806209" cy="992154"/>
          </a:xfrm>
          <a:prstGeom prst="rect">
            <a:avLst/>
          </a:prstGeom>
        </p:spPr>
        <p:txBody>
          <a:bodyPr lIns="0" tIns="0" rIns="0" bIns="0" rtlCol="0" anchor="t">
            <a:spAutoFit/>
          </a:bodyPr>
          <a:lstStyle/>
          <a:p>
            <a:pPr marL="0" lvl="0" indent="0" algn="l">
              <a:lnSpc>
                <a:spcPts val="2014"/>
              </a:lnSpc>
              <a:spcBef>
                <a:spcPct val="0"/>
              </a:spcBef>
            </a:pPr>
            <a:r>
              <a:rPr lang="en-US" sz="1438" b="1" spc="66">
                <a:solidFill>
                  <a:srgbClr val="FFDE59"/>
                </a:solidFill>
                <a:latin typeface="Poppins Bold"/>
                <a:ea typeface="Poppins Bold"/>
                <a:cs typeface="Poppins Bold"/>
                <a:sym typeface="Poppins Bold"/>
              </a:rPr>
              <a:t>The</a:t>
            </a:r>
            <a:r>
              <a:rPr lang="en-US" sz="1438" b="1" u="none" strike="noStrike" spc="66">
                <a:solidFill>
                  <a:srgbClr val="FFDE59"/>
                </a:solidFill>
                <a:latin typeface="Poppins Bold"/>
                <a:ea typeface="Poppins Bold"/>
                <a:cs typeface="Poppins Bold"/>
                <a:sym typeface="Poppins Bold"/>
              </a:rPr>
              <a:t> Status Quo (3D):</a:t>
            </a:r>
            <a:r>
              <a:rPr lang="en-US" sz="1438" u="none" strike="noStrike" spc="66">
                <a:solidFill>
                  <a:srgbClr val="FFFFFF"/>
                </a:solidFill>
                <a:latin typeface="Poppins Thin"/>
                <a:ea typeface="Poppins Thin"/>
                <a:cs typeface="Poppins Thin"/>
                <a:sym typeface="Poppins Thin"/>
              </a:rPr>
              <a:t> A $2.7B market dominated by static, inert replicas. These structures cannot adapt to the patient's body post-surgery.</a:t>
            </a:r>
          </a:p>
        </p:txBody>
      </p:sp>
      <p:sp>
        <p:nvSpPr>
          <p:cNvPr id="34" name="TextBox 34"/>
          <p:cNvSpPr txBox="1"/>
          <p:nvPr/>
        </p:nvSpPr>
        <p:spPr>
          <a:xfrm>
            <a:off x="12842078" y="8161286"/>
            <a:ext cx="4145221" cy="992154"/>
          </a:xfrm>
          <a:prstGeom prst="rect">
            <a:avLst/>
          </a:prstGeom>
        </p:spPr>
        <p:txBody>
          <a:bodyPr lIns="0" tIns="0" rIns="0" bIns="0" rtlCol="0" anchor="t">
            <a:spAutoFit/>
          </a:bodyPr>
          <a:lstStyle/>
          <a:p>
            <a:pPr marL="0" lvl="0" indent="0" algn="l">
              <a:lnSpc>
                <a:spcPts val="2014"/>
              </a:lnSpc>
              <a:spcBef>
                <a:spcPct val="0"/>
              </a:spcBef>
            </a:pPr>
            <a:r>
              <a:rPr lang="en-US" sz="1438" b="1" spc="66">
                <a:solidFill>
                  <a:srgbClr val="FFDE59"/>
                </a:solidFill>
                <a:latin typeface="Poppins Bold"/>
                <a:ea typeface="Poppins Bold"/>
                <a:cs typeface="Poppins Bold"/>
                <a:sym typeface="Poppins Bold"/>
              </a:rPr>
              <a:t>Th</a:t>
            </a:r>
            <a:r>
              <a:rPr lang="en-US" sz="1438" b="1" u="none" strike="noStrike" spc="66">
                <a:solidFill>
                  <a:srgbClr val="FFDE59"/>
                </a:solidFill>
                <a:latin typeface="Poppins Bold"/>
                <a:ea typeface="Poppins Bold"/>
                <a:cs typeface="Poppins Bold"/>
                <a:sym typeface="Poppins Bold"/>
              </a:rPr>
              <a:t>e CDVS Position:</a:t>
            </a:r>
            <a:r>
              <a:rPr lang="en-US" sz="1438" u="none" strike="noStrike" spc="66">
                <a:solidFill>
                  <a:srgbClr val="FFFFFF"/>
                </a:solidFill>
                <a:latin typeface="Poppins Thin"/>
                <a:ea typeface="Poppins Thin"/>
                <a:cs typeface="Poppins Thin"/>
                <a:sym typeface="Poppins Thin"/>
              </a:rPr>
              <a:t> We occupy the intersection of 4D Materials and Ensemble AI, a space currently unoccupied by legacy 3D hardware vendors.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50000">
              <a:srgbClr val="000000">
                <a:alpha val="100000"/>
              </a:srgbClr>
            </a:gs>
            <a:gs pos="100000">
              <a:srgbClr val="34011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0" y="-1260399"/>
            <a:ext cx="8274515" cy="11553097"/>
          </a:xfrm>
          <a:custGeom>
            <a:avLst/>
            <a:gdLst/>
            <a:ahLst/>
            <a:cxnLst/>
            <a:rect l="l" t="t" r="r" b="b"/>
            <a:pathLst>
              <a:path w="8274515" h="11553097">
                <a:moveTo>
                  <a:pt x="0" y="0"/>
                </a:moveTo>
                <a:lnTo>
                  <a:pt x="8274515" y="0"/>
                </a:lnTo>
                <a:lnTo>
                  <a:pt x="8274515" y="11553096"/>
                </a:lnTo>
                <a:lnTo>
                  <a:pt x="0" y="11553096"/>
                </a:lnTo>
                <a:lnTo>
                  <a:pt x="0" y="0"/>
                </a:lnTo>
                <a:close/>
              </a:path>
            </a:pathLst>
          </a:custGeom>
          <a:blipFill>
            <a:blip r:embed="rId2">
              <a:alphaModFix amt="55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grpSp>
        <p:nvGrpSpPr>
          <p:cNvPr id="3" name="Group 3"/>
          <p:cNvGrpSpPr/>
          <p:nvPr/>
        </p:nvGrpSpPr>
        <p:grpSpPr>
          <a:xfrm>
            <a:off x="9353550" y="1418152"/>
            <a:ext cx="1897710" cy="1897710"/>
            <a:chOff x="0" y="0"/>
            <a:chExt cx="499808" cy="499808"/>
          </a:xfrm>
        </p:grpSpPr>
        <p:sp>
          <p:nvSpPr>
            <p:cNvPr id="4" name="Freeform 4"/>
            <p:cNvSpPr/>
            <p:nvPr/>
          </p:nvSpPr>
          <p:spPr>
            <a:xfrm>
              <a:off x="0" y="0"/>
              <a:ext cx="499808" cy="499808"/>
            </a:xfrm>
            <a:custGeom>
              <a:avLst/>
              <a:gdLst/>
              <a:ahLst/>
              <a:cxnLst/>
              <a:rect l="l" t="t" r="r" b="b"/>
              <a:pathLst>
                <a:path w="499808" h="499808">
                  <a:moveTo>
                    <a:pt x="77513" y="0"/>
                  </a:moveTo>
                  <a:lnTo>
                    <a:pt x="422296" y="0"/>
                  </a:lnTo>
                  <a:cubicBezTo>
                    <a:pt x="465105" y="0"/>
                    <a:pt x="499808" y="34704"/>
                    <a:pt x="499808" y="77513"/>
                  </a:cubicBezTo>
                  <a:lnTo>
                    <a:pt x="499808" y="422296"/>
                  </a:lnTo>
                  <a:cubicBezTo>
                    <a:pt x="499808" y="465105"/>
                    <a:pt x="465105" y="499808"/>
                    <a:pt x="422296" y="499808"/>
                  </a:cubicBezTo>
                  <a:lnTo>
                    <a:pt x="77513" y="499808"/>
                  </a:lnTo>
                  <a:cubicBezTo>
                    <a:pt x="34704" y="499808"/>
                    <a:pt x="0" y="465105"/>
                    <a:pt x="0" y="422296"/>
                  </a:cubicBezTo>
                  <a:lnTo>
                    <a:pt x="0" y="77513"/>
                  </a:lnTo>
                  <a:cubicBezTo>
                    <a:pt x="0" y="34704"/>
                    <a:pt x="34704" y="0"/>
                    <a:pt x="77513" y="0"/>
                  </a:cubicBezTo>
                  <a:close/>
                </a:path>
              </a:pathLst>
            </a:custGeom>
            <a:gradFill rotWithShape="1">
              <a:gsLst>
                <a:gs pos="0">
                  <a:srgbClr val="B8089C">
                    <a:alpha val="100000"/>
                  </a:srgbClr>
                </a:gs>
                <a:gs pos="100000">
                  <a:srgbClr val="872BBF">
                    <a:alpha val="100000"/>
                  </a:srgbClr>
                </a:gs>
              </a:gsLst>
              <a:lin ang="0"/>
            </a:gradFill>
          </p:spPr>
          <p:txBody>
            <a:bodyPr/>
            <a:lstStyle/>
            <a:p>
              <a:endParaRPr lang="en-US"/>
            </a:p>
          </p:txBody>
        </p:sp>
        <p:sp>
          <p:nvSpPr>
            <p:cNvPr id="5" name="TextBox 5"/>
            <p:cNvSpPr txBox="1"/>
            <p:nvPr/>
          </p:nvSpPr>
          <p:spPr>
            <a:xfrm>
              <a:off x="0" y="-38100"/>
              <a:ext cx="499808" cy="537908"/>
            </a:xfrm>
            <a:prstGeom prst="rect">
              <a:avLst/>
            </a:prstGeom>
          </p:spPr>
          <p:txBody>
            <a:bodyPr lIns="50800" tIns="50800" rIns="50800" bIns="50800" rtlCol="0" anchor="ctr"/>
            <a:lstStyle/>
            <a:p>
              <a:pPr algn="ctr">
                <a:lnSpc>
                  <a:spcPts val="3157"/>
                </a:lnSpc>
              </a:pPr>
              <a:endParaRPr/>
            </a:p>
          </p:txBody>
        </p:sp>
      </p:grpSp>
      <p:grpSp>
        <p:nvGrpSpPr>
          <p:cNvPr id="6" name="Group 6"/>
          <p:cNvGrpSpPr/>
          <p:nvPr/>
        </p:nvGrpSpPr>
        <p:grpSpPr>
          <a:xfrm>
            <a:off x="9353550" y="3956747"/>
            <a:ext cx="1897710" cy="1897710"/>
            <a:chOff x="0" y="0"/>
            <a:chExt cx="499808" cy="499808"/>
          </a:xfrm>
        </p:grpSpPr>
        <p:sp>
          <p:nvSpPr>
            <p:cNvPr id="7" name="Freeform 7"/>
            <p:cNvSpPr/>
            <p:nvPr/>
          </p:nvSpPr>
          <p:spPr>
            <a:xfrm>
              <a:off x="0" y="0"/>
              <a:ext cx="499808" cy="499808"/>
            </a:xfrm>
            <a:custGeom>
              <a:avLst/>
              <a:gdLst/>
              <a:ahLst/>
              <a:cxnLst/>
              <a:rect l="l" t="t" r="r" b="b"/>
              <a:pathLst>
                <a:path w="499808" h="499808">
                  <a:moveTo>
                    <a:pt x="77513" y="0"/>
                  </a:moveTo>
                  <a:lnTo>
                    <a:pt x="422296" y="0"/>
                  </a:lnTo>
                  <a:cubicBezTo>
                    <a:pt x="465105" y="0"/>
                    <a:pt x="499808" y="34704"/>
                    <a:pt x="499808" y="77513"/>
                  </a:cubicBezTo>
                  <a:lnTo>
                    <a:pt x="499808" y="422296"/>
                  </a:lnTo>
                  <a:cubicBezTo>
                    <a:pt x="499808" y="465105"/>
                    <a:pt x="465105" y="499808"/>
                    <a:pt x="422296" y="499808"/>
                  </a:cubicBezTo>
                  <a:lnTo>
                    <a:pt x="77513" y="499808"/>
                  </a:lnTo>
                  <a:cubicBezTo>
                    <a:pt x="34704" y="499808"/>
                    <a:pt x="0" y="465105"/>
                    <a:pt x="0" y="422296"/>
                  </a:cubicBezTo>
                  <a:lnTo>
                    <a:pt x="0" y="77513"/>
                  </a:lnTo>
                  <a:cubicBezTo>
                    <a:pt x="0" y="34704"/>
                    <a:pt x="34704" y="0"/>
                    <a:pt x="77513" y="0"/>
                  </a:cubicBezTo>
                  <a:close/>
                </a:path>
              </a:pathLst>
            </a:custGeom>
            <a:gradFill rotWithShape="1">
              <a:gsLst>
                <a:gs pos="0">
                  <a:srgbClr val="B8089C">
                    <a:alpha val="100000"/>
                  </a:srgbClr>
                </a:gs>
                <a:gs pos="100000">
                  <a:srgbClr val="872BBF">
                    <a:alpha val="100000"/>
                  </a:srgbClr>
                </a:gs>
              </a:gsLst>
              <a:lin ang="0"/>
            </a:gradFill>
          </p:spPr>
          <p:txBody>
            <a:bodyPr/>
            <a:lstStyle/>
            <a:p>
              <a:endParaRPr lang="en-US"/>
            </a:p>
          </p:txBody>
        </p:sp>
        <p:sp>
          <p:nvSpPr>
            <p:cNvPr id="8" name="TextBox 8"/>
            <p:cNvSpPr txBox="1"/>
            <p:nvPr/>
          </p:nvSpPr>
          <p:spPr>
            <a:xfrm>
              <a:off x="0" y="-38100"/>
              <a:ext cx="499808" cy="537908"/>
            </a:xfrm>
            <a:prstGeom prst="rect">
              <a:avLst/>
            </a:prstGeom>
          </p:spPr>
          <p:txBody>
            <a:bodyPr lIns="50800" tIns="50800" rIns="50800" bIns="50800" rtlCol="0" anchor="ctr"/>
            <a:lstStyle/>
            <a:p>
              <a:pPr algn="ctr">
                <a:lnSpc>
                  <a:spcPts val="3157"/>
                </a:lnSpc>
              </a:pPr>
              <a:endParaRPr/>
            </a:p>
          </p:txBody>
        </p:sp>
      </p:grpSp>
      <p:grpSp>
        <p:nvGrpSpPr>
          <p:cNvPr id="9" name="Group 9"/>
          <p:cNvGrpSpPr/>
          <p:nvPr/>
        </p:nvGrpSpPr>
        <p:grpSpPr>
          <a:xfrm>
            <a:off x="1436275" y="4317854"/>
            <a:ext cx="6838240" cy="4665108"/>
            <a:chOff x="0" y="0"/>
            <a:chExt cx="1782148" cy="1215797"/>
          </a:xfrm>
        </p:grpSpPr>
        <p:sp>
          <p:nvSpPr>
            <p:cNvPr id="10" name="Freeform 10"/>
            <p:cNvSpPr/>
            <p:nvPr/>
          </p:nvSpPr>
          <p:spPr>
            <a:xfrm>
              <a:off x="0" y="0"/>
              <a:ext cx="1782148" cy="1215797"/>
            </a:xfrm>
            <a:custGeom>
              <a:avLst/>
              <a:gdLst/>
              <a:ahLst/>
              <a:cxnLst/>
              <a:rect l="l" t="t" r="r" b="b"/>
              <a:pathLst>
                <a:path w="1782148" h="1215797">
                  <a:moveTo>
                    <a:pt x="22643" y="0"/>
                  </a:moveTo>
                  <a:lnTo>
                    <a:pt x="1759505" y="0"/>
                  </a:lnTo>
                  <a:cubicBezTo>
                    <a:pt x="1765511" y="0"/>
                    <a:pt x="1771270" y="2386"/>
                    <a:pt x="1775516" y="6632"/>
                  </a:cubicBezTo>
                  <a:cubicBezTo>
                    <a:pt x="1779763" y="10878"/>
                    <a:pt x="1782148" y="16638"/>
                    <a:pt x="1782148" y="22643"/>
                  </a:cubicBezTo>
                  <a:lnTo>
                    <a:pt x="1782148" y="1193154"/>
                  </a:lnTo>
                  <a:cubicBezTo>
                    <a:pt x="1782148" y="1205660"/>
                    <a:pt x="1772011" y="1215797"/>
                    <a:pt x="1759505" y="1215797"/>
                  </a:cubicBezTo>
                  <a:lnTo>
                    <a:pt x="22643" y="1215797"/>
                  </a:lnTo>
                  <a:cubicBezTo>
                    <a:pt x="16638" y="1215797"/>
                    <a:pt x="10878" y="1213412"/>
                    <a:pt x="6632" y="1209166"/>
                  </a:cubicBezTo>
                  <a:cubicBezTo>
                    <a:pt x="2386" y="1204919"/>
                    <a:pt x="0" y="1199160"/>
                    <a:pt x="0" y="1193154"/>
                  </a:cubicBezTo>
                  <a:lnTo>
                    <a:pt x="0" y="22643"/>
                  </a:lnTo>
                  <a:cubicBezTo>
                    <a:pt x="0" y="10138"/>
                    <a:pt x="10138" y="0"/>
                    <a:pt x="22643" y="0"/>
                  </a:cubicBezTo>
                  <a:close/>
                </a:path>
              </a:pathLst>
            </a:custGeom>
            <a:solidFill>
              <a:srgbClr val="2C2227"/>
            </a:solidFill>
            <a:ln w="19050" cap="sq">
              <a:solidFill>
                <a:srgbClr val="FFFFFF"/>
              </a:solidFill>
              <a:prstDash val="solid"/>
              <a:miter/>
            </a:ln>
          </p:spPr>
          <p:txBody>
            <a:bodyPr/>
            <a:lstStyle/>
            <a:p>
              <a:endParaRPr lang="en-US"/>
            </a:p>
          </p:txBody>
        </p:sp>
        <p:sp>
          <p:nvSpPr>
            <p:cNvPr id="11" name="TextBox 11"/>
            <p:cNvSpPr txBox="1"/>
            <p:nvPr/>
          </p:nvSpPr>
          <p:spPr>
            <a:xfrm>
              <a:off x="0" y="-38100"/>
              <a:ext cx="1782148" cy="1253897"/>
            </a:xfrm>
            <a:prstGeom prst="rect">
              <a:avLst/>
            </a:prstGeom>
          </p:spPr>
          <p:txBody>
            <a:bodyPr lIns="50800" tIns="50800" rIns="50800" bIns="50800" rtlCol="0" anchor="ctr"/>
            <a:lstStyle/>
            <a:p>
              <a:pPr algn="ctr">
                <a:lnSpc>
                  <a:spcPts val="3157"/>
                </a:lnSpc>
              </a:pPr>
              <a:endParaRPr/>
            </a:p>
          </p:txBody>
        </p:sp>
      </p:grpSp>
      <p:grpSp>
        <p:nvGrpSpPr>
          <p:cNvPr id="12" name="Group 12"/>
          <p:cNvGrpSpPr/>
          <p:nvPr/>
        </p:nvGrpSpPr>
        <p:grpSpPr>
          <a:xfrm>
            <a:off x="9353550" y="6495341"/>
            <a:ext cx="1897710" cy="1897710"/>
            <a:chOff x="0" y="0"/>
            <a:chExt cx="499808" cy="499808"/>
          </a:xfrm>
        </p:grpSpPr>
        <p:sp>
          <p:nvSpPr>
            <p:cNvPr id="13" name="Freeform 13"/>
            <p:cNvSpPr/>
            <p:nvPr/>
          </p:nvSpPr>
          <p:spPr>
            <a:xfrm>
              <a:off x="0" y="0"/>
              <a:ext cx="499808" cy="499808"/>
            </a:xfrm>
            <a:custGeom>
              <a:avLst/>
              <a:gdLst/>
              <a:ahLst/>
              <a:cxnLst/>
              <a:rect l="l" t="t" r="r" b="b"/>
              <a:pathLst>
                <a:path w="499808" h="499808">
                  <a:moveTo>
                    <a:pt x="77513" y="0"/>
                  </a:moveTo>
                  <a:lnTo>
                    <a:pt x="422296" y="0"/>
                  </a:lnTo>
                  <a:cubicBezTo>
                    <a:pt x="465105" y="0"/>
                    <a:pt x="499808" y="34704"/>
                    <a:pt x="499808" y="77513"/>
                  </a:cubicBezTo>
                  <a:lnTo>
                    <a:pt x="499808" y="422296"/>
                  </a:lnTo>
                  <a:cubicBezTo>
                    <a:pt x="499808" y="465105"/>
                    <a:pt x="465105" y="499808"/>
                    <a:pt x="422296" y="499808"/>
                  </a:cubicBezTo>
                  <a:lnTo>
                    <a:pt x="77513" y="499808"/>
                  </a:lnTo>
                  <a:cubicBezTo>
                    <a:pt x="34704" y="499808"/>
                    <a:pt x="0" y="465105"/>
                    <a:pt x="0" y="422296"/>
                  </a:cubicBezTo>
                  <a:lnTo>
                    <a:pt x="0" y="77513"/>
                  </a:lnTo>
                  <a:cubicBezTo>
                    <a:pt x="0" y="34704"/>
                    <a:pt x="34704" y="0"/>
                    <a:pt x="77513" y="0"/>
                  </a:cubicBezTo>
                  <a:close/>
                </a:path>
              </a:pathLst>
            </a:custGeom>
            <a:gradFill rotWithShape="1">
              <a:gsLst>
                <a:gs pos="0">
                  <a:srgbClr val="B8089C">
                    <a:alpha val="100000"/>
                  </a:srgbClr>
                </a:gs>
                <a:gs pos="100000">
                  <a:srgbClr val="872BBF">
                    <a:alpha val="100000"/>
                  </a:srgbClr>
                </a:gs>
              </a:gsLst>
              <a:lin ang="0"/>
            </a:gradFill>
          </p:spPr>
          <p:txBody>
            <a:bodyPr/>
            <a:lstStyle/>
            <a:p>
              <a:endParaRPr lang="en-US"/>
            </a:p>
          </p:txBody>
        </p:sp>
        <p:sp>
          <p:nvSpPr>
            <p:cNvPr id="14" name="TextBox 14"/>
            <p:cNvSpPr txBox="1"/>
            <p:nvPr/>
          </p:nvSpPr>
          <p:spPr>
            <a:xfrm>
              <a:off x="0" y="-38100"/>
              <a:ext cx="499808" cy="537908"/>
            </a:xfrm>
            <a:prstGeom prst="rect">
              <a:avLst/>
            </a:prstGeom>
          </p:spPr>
          <p:txBody>
            <a:bodyPr lIns="50800" tIns="50800" rIns="50800" bIns="50800" rtlCol="0" anchor="ctr"/>
            <a:lstStyle/>
            <a:p>
              <a:pPr algn="ctr">
                <a:lnSpc>
                  <a:spcPts val="3157"/>
                </a:lnSpc>
              </a:pPr>
              <a:endParaRPr/>
            </a:p>
          </p:txBody>
        </p:sp>
      </p:grpSp>
      <p:sp>
        <p:nvSpPr>
          <p:cNvPr id="15" name="Freeform 15"/>
          <p:cNvSpPr/>
          <p:nvPr/>
        </p:nvSpPr>
        <p:spPr>
          <a:xfrm>
            <a:off x="9845960" y="1910563"/>
            <a:ext cx="912889" cy="912889"/>
          </a:xfrm>
          <a:custGeom>
            <a:avLst/>
            <a:gdLst/>
            <a:ahLst/>
            <a:cxnLst/>
            <a:rect l="l" t="t" r="r" b="b"/>
            <a:pathLst>
              <a:path w="912889" h="912889">
                <a:moveTo>
                  <a:pt x="0" y="0"/>
                </a:moveTo>
                <a:lnTo>
                  <a:pt x="912890" y="0"/>
                </a:lnTo>
                <a:lnTo>
                  <a:pt x="912890" y="912889"/>
                </a:lnTo>
                <a:lnTo>
                  <a:pt x="0" y="9128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9738461" y="4308835"/>
            <a:ext cx="1127889" cy="1193533"/>
          </a:xfrm>
          <a:custGeom>
            <a:avLst/>
            <a:gdLst/>
            <a:ahLst/>
            <a:cxnLst/>
            <a:rect l="l" t="t" r="r" b="b"/>
            <a:pathLst>
              <a:path w="1127889" h="1193533">
                <a:moveTo>
                  <a:pt x="0" y="0"/>
                </a:moveTo>
                <a:lnTo>
                  <a:pt x="1127889" y="0"/>
                </a:lnTo>
                <a:lnTo>
                  <a:pt x="1127889" y="1193533"/>
                </a:lnTo>
                <a:lnTo>
                  <a:pt x="0" y="11935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p:cNvSpPr/>
          <p:nvPr/>
        </p:nvSpPr>
        <p:spPr>
          <a:xfrm>
            <a:off x="9845960" y="6932546"/>
            <a:ext cx="1023300" cy="1023300"/>
          </a:xfrm>
          <a:custGeom>
            <a:avLst/>
            <a:gdLst/>
            <a:ahLst/>
            <a:cxnLst/>
            <a:rect l="l" t="t" r="r" b="b"/>
            <a:pathLst>
              <a:path w="1023300" h="1023300">
                <a:moveTo>
                  <a:pt x="0" y="0"/>
                </a:moveTo>
                <a:lnTo>
                  <a:pt x="1023301" y="0"/>
                </a:lnTo>
                <a:lnTo>
                  <a:pt x="1023301" y="1023300"/>
                </a:lnTo>
                <a:lnTo>
                  <a:pt x="0" y="10233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8" name="TextBox 18"/>
          <p:cNvSpPr txBox="1"/>
          <p:nvPr/>
        </p:nvSpPr>
        <p:spPr>
          <a:xfrm>
            <a:off x="1486902" y="1343025"/>
            <a:ext cx="6245019" cy="798893"/>
          </a:xfrm>
          <a:prstGeom prst="rect">
            <a:avLst/>
          </a:prstGeom>
        </p:spPr>
        <p:txBody>
          <a:bodyPr lIns="0" tIns="0" rIns="0" bIns="0" rtlCol="0" anchor="t">
            <a:spAutoFit/>
          </a:bodyPr>
          <a:lstStyle/>
          <a:p>
            <a:pPr algn="l">
              <a:lnSpc>
                <a:spcPts val="5766"/>
              </a:lnSpc>
            </a:pPr>
            <a:r>
              <a:rPr lang="en-US" sz="5439" b="1">
                <a:solidFill>
                  <a:srgbClr val="FB47DE"/>
                </a:solidFill>
                <a:latin typeface="Poppins Medium"/>
                <a:ea typeface="Poppins Medium"/>
                <a:cs typeface="Poppins Medium"/>
                <a:sym typeface="Poppins Medium"/>
              </a:rPr>
              <a:t>AI in Product</a:t>
            </a:r>
          </a:p>
        </p:txBody>
      </p:sp>
      <p:sp>
        <p:nvSpPr>
          <p:cNvPr id="19" name="TextBox 19"/>
          <p:cNvSpPr txBox="1"/>
          <p:nvPr/>
        </p:nvSpPr>
        <p:spPr>
          <a:xfrm>
            <a:off x="1436275" y="2075690"/>
            <a:ext cx="5718034" cy="1633000"/>
          </a:xfrm>
          <a:prstGeom prst="rect">
            <a:avLst/>
          </a:prstGeom>
        </p:spPr>
        <p:txBody>
          <a:bodyPr lIns="0" tIns="0" rIns="0" bIns="0" rtlCol="0" anchor="t">
            <a:spAutoFit/>
          </a:bodyPr>
          <a:lstStyle/>
          <a:p>
            <a:pPr algn="l">
              <a:lnSpc>
                <a:spcPts val="6201"/>
              </a:lnSpc>
            </a:pPr>
            <a:r>
              <a:rPr lang="en-US" sz="5439" b="1">
                <a:solidFill>
                  <a:srgbClr val="FFFFFF"/>
                </a:solidFill>
                <a:latin typeface="Poppins Medium"/>
                <a:ea typeface="Poppins Medium"/>
                <a:cs typeface="Poppins Medium"/>
                <a:sym typeface="Poppins Medium"/>
              </a:rPr>
              <a:t>Development and Design</a:t>
            </a:r>
          </a:p>
        </p:txBody>
      </p:sp>
      <p:sp>
        <p:nvSpPr>
          <p:cNvPr id="20" name="TextBox 20"/>
          <p:cNvSpPr txBox="1"/>
          <p:nvPr/>
        </p:nvSpPr>
        <p:spPr>
          <a:xfrm>
            <a:off x="1608032" y="4741708"/>
            <a:ext cx="6512181" cy="3901981"/>
          </a:xfrm>
          <a:prstGeom prst="rect">
            <a:avLst/>
          </a:prstGeom>
        </p:spPr>
        <p:txBody>
          <a:bodyPr lIns="0" tIns="0" rIns="0" bIns="0" rtlCol="0" anchor="t">
            <a:spAutoFit/>
          </a:bodyPr>
          <a:lstStyle/>
          <a:p>
            <a:pPr algn="l">
              <a:lnSpc>
                <a:spcPts val="2205"/>
              </a:lnSpc>
            </a:pPr>
            <a:r>
              <a:rPr lang="en-US" sz="1441">
                <a:solidFill>
                  <a:srgbClr val="FFDE59"/>
                </a:solidFill>
                <a:latin typeface="Poppins Extra-Light"/>
                <a:ea typeface="Poppins Extra-Light"/>
                <a:cs typeface="Poppins Extra-Light"/>
                <a:sym typeface="Poppins Extra-Light"/>
              </a:rPr>
              <a:t>T</a:t>
            </a:r>
            <a:r>
              <a:rPr lang="en-US" sz="1441" b="1">
                <a:solidFill>
                  <a:srgbClr val="FFDE59"/>
                </a:solidFill>
                <a:latin typeface="Poppins Bold"/>
                <a:ea typeface="Poppins Bold"/>
                <a:cs typeface="Poppins Bold"/>
                <a:sym typeface="Poppins Bold"/>
              </a:rPr>
              <a:t>he CDVS Unfair Advantage (The "SNN Brain") Headline:</a:t>
            </a:r>
          </a:p>
          <a:p>
            <a:pPr algn="l">
              <a:lnSpc>
                <a:spcPts val="2447"/>
              </a:lnSpc>
            </a:pPr>
            <a:endParaRPr lang="en-US" sz="1441" b="1">
              <a:solidFill>
                <a:srgbClr val="FFDE59"/>
              </a:solidFill>
              <a:latin typeface="Poppins Bold"/>
              <a:ea typeface="Poppins Bold"/>
              <a:cs typeface="Poppins Bold"/>
              <a:sym typeface="Poppins Bold"/>
            </a:endParaRPr>
          </a:p>
          <a:p>
            <a:pPr algn="l">
              <a:lnSpc>
                <a:spcPts val="2447"/>
              </a:lnSpc>
            </a:pPr>
            <a:r>
              <a:rPr lang="en-US" sz="1599">
                <a:solidFill>
                  <a:srgbClr val="FFFFFF"/>
                </a:solidFill>
                <a:latin typeface="Poppins Extra-Light"/>
                <a:ea typeface="Poppins Extra-Light"/>
                <a:cs typeface="Poppins Extra-Light"/>
                <a:sym typeface="Poppins Extra-Light"/>
              </a:rPr>
              <a:t>Why IBM z17 is our Competitive Moat</a:t>
            </a:r>
          </a:p>
          <a:p>
            <a:pPr marL="345439" lvl="1" indent="-172720" algn="l">
              <a:lnSpc>
                <a:spcPts val="2447"/>
              </a:lnSpc>
              <a:buFont typeface="Arial"/>
              <a:buChar char="•"/>
            </a:pPr>
            <a:r>
              <a:rPr lang="en-US" sz="1599">
                <a:solidFill>
                  <a:srgbClr val="FFFFFF"/>
                </a:solidFill>
                <a:latin typeface="Poppins Extra-Light"/>
                <a:ea typeface="Poppins Extra-Light"/>
                <a:cs typeface="Poppins Extra-Light"/>
                <a:sym typeface="Poppins Extra-Light"/>
              </a:rPr>
              <a:t>Real-Time Correction: While competitors' prints fail if a single cell layer drifts, our SNN (powered by Spyre) corrects the path in &lt;1ms.</a:t>
            </a:r>
          </a:p>
          <a:p>
            <a:pPr marL="345439" lvl="1" indent="-172720" algn="l">
              <a:lnSpc>
                <a:spcPts val="2447"/>
              </a:lnSpc>
              <a:buFont typeface="Arial"/>
              <a:buChar char="•"/>
            </a:pPr>
            <a:r>
              <a:rPr lang="en-US" sz="1599">
                <a:solidFill>
                  <a:srgbClr val="FFFFFF"/>
                </a:solidFill>
                <a:latin typeface="Poppins Extra-Light"/>
                <a:ea typeface="Poppins Extra-Light"/>
                <a:cs typeface="Poppins Extra-Light"/>
                <a:sym typeface="Poppins Extra-Light"/>
              </a:rPr>
              <a:t>The "Gesture Lexicon": Our partnership with BMW Designworks creates a proprietary HMI that legacy firms cannot replicate without years of UX research.</a:t>
            </a:r>
          </a:p>
          <a:p>
            <a:pPr marL="345439" lvl="1" indent="-172720" algn="l">
              <a:lnSpc>
                <a:spcPts val="2447"/>
              </a:lnSpc>
              <a:buFont typeface="Arial"/>
              <a:buChar char="•"/>
            </a:pPr>
            <a:r>
              <a:rPr lang="en-US" sz="1599">
                <a:solidFill>
                  <a:srgbClr val="FFFFFF"/>
                </a:solidFill>
                <a:latin typeface="Poppins Extra-Light"/>
                <a:ea typeface="Poppins Extra-Light"/>
                <a:cs typeface="Poppins Extra-Light"/>
                <a:sym typeface="Poppins Extra-Light"/>
              </a:rPr>
              <a:t>Space-to-Earth Pipeline: By using Redwire Space heritage and NASA Laser Comms, we bypass the manufacturing limitations of Earth’s gravity, which our competitors are still battling.</a:t>
            </a:r>
          </a:p>
          <a:p>
            <a:pPr algn="l">
              <a:lnSpc>
                <a:spcPts val="2205"/>
              </a:lnSpc>
            </a:pPr>
            <a:endParaRPr lang="en-US" sz="1599">
              <a:solidFill>
                <a:srgbClr val="FFFFFF"/>
              </a:solidFill>
              <a:latin typeface="Poppins Extra-Light"/>
              <a:ea typeface="Poppins Extra-Light"/>
              <a:cs typeface="Poppins Extra-Light"/>
              <a:sym typeface="Poppins Extra-Light"/>
            </a:endParaRPr>
          </a:p>
        </p:txBody>
      </p:sp>
      <p:sp>
        <p:nvSpPr>
          <p:cNvPr id="21" name="TextBox 21"/>
          <p:cNvSpPr txBox="1"/>
          <p:nvPr/>
        </p:nvSpPr>
        <p:spPr>
          <a:xfrm>
            <a:off x="11651751" y="2280220"/>
            <a:ext cx="4611327" cy="791604"/>
          </a:xfrm>
          <a:prstGeom prst="rect">
            <a:avLst/>
          </a:prstGeom>
        </p:spPr>
        <p:txBody>
          <a:bodyPr lIns="0" tIns="0" rIns="0" bIns="0" rtlCol="0" anchor="t">
            <a:spAutoFit/>
          </a:bodyPr>
          <a:lstStyle/>
          <a:p>
            <a:pPr algn="l">
              <a:lnSpc>
                <a:spcPts val="2148"/>
              </a:lnSpc>
            </a:pPr>
            <a:r>
              <a:rPr lang="en-US" sz="1534">
                <a:solidFill>
                  <a:srgbClr val="FFFFFF"/>
                </a:solidFill>
                <a:latin typeface="Poppins Extra-Light"/>
                <a:ea typeface="Poppins Extra-Light"/>
                <a:cs typeface="Poppins Extra-Light"/>
                <a:sym typeface="Poppins Extra-Light"/>
              </a:rPr>
              <a:t>AI algorithms can generate design concepts based on specific requirements and constraints, speeding up the design process.</a:t>
            </a:r>
          </a:p>
        </p:txBody>
      </p:sp>
      <p:sp>
        <p:nvSpPr>
          <p:cNvPr id="22" name="TextBox 22"/>
          <p:cNvSpPr txBox="1"/>
          <p:nvPr/>
        </p:nvSpPr>
        <p:spPr>
          <a:xfrm>
            <a:off x="11651751" y="4818814"/>
            <a:ext cx="4611327" cy="791604"/>
          </a:xfrm>
          <a:prstGeom prst="rect">
            <a:avLst/>
          </a:prstGeom>
        </p:spPr>
        <p:txBody>
          <a:bodyPr lIns="0" tIns="0" rIns="0" bIns="0" rtlCol="0" anchor="t">
            <a:spAutoFit/>
          </a:bodyPr>
          <a:lstStyle/>
          <a:p>
            <a:pPr algn="l">
              <a:lnSpc>
                <a:spcPts val="2148"/>
              </a:lnSpc>
            </a:pPr>
            <a:r>
              <a:rPr lang="en-US" sz="1534">
                <a:solidFill>
                  <a:srgbClr val="FFFFFF"/>
                </a:solidFill>
                <a:latin typeface="Poppins Extra-Light"/>
                <a:ea typeface="Poppins Extra-Light"/>
                <a:cs typeface="Poppins Extra-Light"/>
                <a:sym typeface="Poppins Extra-Light"/>
              </a:rPr>
              <a:t>AI can analyze material properties and predict performance, leading to the selection of optimal materials for product design.</a:t>
            </a:r>
          </a:p>
        </p:txBody>
      </p:sp>
      <p:sp>
        <p:nvSpPr>
          <p:cNvPr id="23" name="TextBox 23"/>
          <p:cNvSpPr txBox="1"/>
          <p:nvPr/>
        </p:nvSpPr>
        <p:spPr>
          <a:xfrm>
            <a:off x="11651751" y="1632934"/>
            <a:ext cx="3807561" cy="409436"/>
          </a:xfrm>
          <a:prstGeom prst="rect">
            <a:avLst/>
          </a:prstGeom>
        </p:spPr>
        <p:txBody>
          <a:bodyPr lIns="0" tIns="0" rIns="0" bIns="0" rtlCol="0" anchor="t">
            <a:spAutoFit/>
          </a:bodyPr>
          <a:lstStyle/>
          <a:p>
            <a:pPr algn="l">
              <a:lnSpc>
                <a:spcPts val="3157"/>
              </a:lnSpc>
            </a:pPr>
            <a:r>
              <a:rPr lang="en-US" sz="2255" b="1" spc="-24">
                <a:solidFill>
                  <a:srgbClr val="FFFFFF"/>
                </a:solidFill>
                <a:latin typeface="Poppins Medium"/>
                <a:ea typeface="Poppins Medium"/>
                <a:cs typeface="Poppins Medium"/>
                <a:sym typeface="Poppins Medium"/>
              </a:rPr>
              <a:t>Automated Design</a:t>
            </a:r>
          </a:p>
        </p:txBody>
      </p:sp>
      <p:sp>
        <p:nvSpPr>
          <p:cNvPr id="24" name="TextBox 24"/>
          <p:cNvSpPr txBox="1"/>
          <p:nvPr/>
        </p:nvSpPr>
        <p:spPr>
          <a:xfrm>
            <a:off x="11651751" y="4171528"/>
            <a:ext cx="3807561" cy="409436"/>
          </a:xfrm>
          <a:prstGeom prst="rect">
            <a:avLst/>
          </a:prstGeom>
        </p:spPr>
        <p:txBody>
          <a:bodyPr lIns="0" tIns="0" rIns="0" bIns="0" rtlCol="0" anchor="t">
            <a:spAutoFit/>
          </a:bodyPr>
          <a:lstStyle/>
          <a:p>
            <a:pPr algn="l">
              <a:lnSpc>
                <a:spcPts val="3157"/>
              </a:lnSpc>
            </a:pPr>
            <a:r>
              <a:rPr lang="en-US" sz="2255" b="1" spc="-24">
                <a:solidFill>
                  <a:srgbClr val="FFFFFF"/>
                </a:solidFill>
                <a:latin typeface="Poppins Medium"/>
                <a:ea typeface="Poppins Medium"/>
                <a:cs typeface="Poppins Medium"/>
                <a:sym typeface="Poppins Medium"/>
              </a:rPr>
              <a:t>Materials Optimization</a:t>
            </a:r>
          </a:p>
        </p:txBody>
      </p:sp>
      <p:sp>
        <p:nvSpPr>
          <p:cNvPr id="25" name="TextBox 25"/>
          <p:cNvSpPr txBox="1"/>
          <p:nvPr/>
        </p:nvSpPr>
        <p:spPr>
          <a:xfrm>
            <a:off x="11651751" y="7357408"/>
            <a:ext cx="4611327" cy="791604"/>
          </a:xfrm>
          <a:prstGeom prst="rect">
            <a:avLst/>
          </a:prstGeom>
        </p:spPr>
        <p:txBody>
          <a:bodyPr lIns="0" tIns="0" rIns="0" bIns="0" rtlCol="0" anchor="t">
            <a:spAutoFit/>
          </a:bodyPr>
          <a:lstStyle/>
          <a:p>
            <a:pPr algn="l">
              <a:lnSpc>
                <a:spcPts val="2148"/>
              </a:lnSpc>
            </a:pPr>
            <a:r>
              <a:rPr lang="en-US" sz="1534">
                <a:solidFill>
                  <a:srgbClr val="FFFFFF"/>
                </a:solidFill>
                <a:latin typeface="Poppins Extra-Light"/>
                <a:ea typeface="Poppins Extra-Light"/>
                <a:cs typeface="Poppins Extra-Light"/>
                <a:sym typeface="Poppins Extra-Light"/>
              </a:rPr>
              <a:t>AI-powered robots and automated systems are transforming manufacturing processes, increasing efficiency and precision.</a:t>
            </a:r>
          </a:p>
        </p:txBody>
      </p:sp>
      <p:sp>
        <p:nvSpPr>
          <p:cNvPr id="26" name="TextBox 26"/>
          <p:cNvSpPr txBox="1"/>
          <p:nvPr/>
        </p:nvSpPr>
        <p:spPr>
          <a:xfrm>
            <a:off x="11651751" y="6710122"/>
            <a:ext cx="4921676" cy="409436"/>
          </a:xfrm>
          <a:prstGeom prst="rect">
            <a:avLst/>
          </a:prstGeom>
        </p:spPr>
        <p:txBody>
          <a:bodyPr lIns="0" tIns="0" rIns="0" bIns="0" rtlCol="0" anchor="t">
            <a:spAutoFit/>
          </a:bodyPr>
          <a:lstStyle/>
          <a:p>
            <a:pPr algn="l">
              <a:lnSpc>
                <a:spcPts val="3157"/>
              </a:lnSpc>
            </a:pPr>
            <a:r>
              <a:rPr lang="en-US" sz="2255" b="1" spc="-24">
                <a:solidFill>
                  <a:srgbClr val="FFFFFF"/>
                </a:solidFill>
                <a:latin typeface="Poppins Medium"/>
                <a:ea typeface="Poppins Medium"/>
                <a:cs typeface="Poppins Medium"/>
                <a:sym typeface="Poppins Medium"/>
              </a:rPr>
              <a:t>Manufacturing Automation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50000">
              <a:srgbClr val="000000">
                <a:alpha val="100000"/>
              </a:srgbClr>
            </a:gs>
            <a:gs pos="100000">
              <a:srgbClr val="34011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0" y="-1260399"/>
            <a:ext cx="8274515" cy="11553097"/>
          </a:xfrm>
          <a:custGeom>
            <a:avLst/>
            <a:gdLst/>
            <a:ahLst/>
            <a:cxnLst/>
            <a:rect l="l" t="t" r="r" b="b"/>
            <a:pathLst>
              <a:path w="8274515" h="11553097">
                <a:moveTo>
                  <a:pt x="0" y="0"/>
                </a:moveTo>
                <a:lnTo>
                  <a:pt x="8274515" y="0"/>
                </a:lnTo>
                <a:lnTo>
                  <a:pt x="8274515" y="11553096"/>
                </a:lnTo>
                <a:lnTo>
                  <a:pt x="0" y="11553096"/>
                </a:lnTo>
                <a:lnTo>
                  <a:pt x="0" y="0"/>
                </a:lnTo>
                <a:close/>
              </a:path>
            </a:pathLst>
          </a:custGeom>
          <a:blipFill>
            <a:blip r:embed="rId2">
              <a:alphaModFix amt="7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grpSp>
        <p:nvGrpSpPr>
          <p:cNvPr id="3" name="Group 3"/>
          <p:cNvGrpSpPr/>
          <p:nvPr/>
        </p:nvGrpSpPr>
        <p:grpSpPr>
          <a:xfrm>
            <a:off x="1028700" y="879961"/>
            <a:ext cx="16230600" cy="8527077"/>
            <a:chOff x="0" y="0"/>
            <a:chExt cx="4229939" cy="2222285"/>
          </a:xfrm>
        </p:grpSpPr>
        <p:sp>
          <p:nvSpPr>
            <p:cNvPr id="4" name="Freeform 4"/>
            <p:cNvSpPr/>
            <p:nvPr/>
          </p:nvSpPr>
          <p:spPr>
            <a:xfrm>
              <a:off x="0" y="0"/>
              <a:ext cx="4229939" cy="2222285"/>
            </a:xfrm>
            <a:custGeom>
              <a:avLst/>
              <a:gdLst/>
              <a:ahLst/>
              <a:cxnLst/>
              <a:rect l="l" t="t" r="r" b="b"/>
              <a:pathLst>
                <a:path w="4229939" h="2222285">
                  <a:moveTo>
                    <a:pt x="9540" y="0"/>
                  </a:moveTo>
                  <a:lnTo>
                    <a:pt x="4220400" y="0"/>
                  </a:lnTo>
                  <a:cubicBezTo>
                    <a:pt x="4225668" y="0"/>
                    <a:pt x="4229939" y="4271"/>
                    <a:pt x="4229939" y="9540"/>
                  </a:cubicBezTo>
                  <a:lnTo>
                    <a:pt x="4229939" y="2212745"/>
                  </a:lnTo>
                  <a:cubicBezTo>
                    <a:pt x="4229939" y="2218014"/>
                    <a:pt x="4225668" y="2222285"/>
                    <a:pt x="4220400" y="2222285"/>
                  </a:cubicBezTo>
                  <a:lnTo>
                    <a:pt x="9540" y="2222285"/>
                  </a:lnTo>
                  <a:cubicBezTo>
                    <a:pt x="7010" y="2222285"/>
                    <a:pt x="4583" y="2221280"/>
                    <a:pt x="2794" y="2219491"/>
                  </a:cubicBezTo>
                  <a:cubicBezTo>
                    <a:pt x="1005" y="2217702"/>
                    <a:pt x="0" y="2215275"/>
                    <a:pt x="0" y="2212745"/>
                  </a:cubicBezTo>
                  <a:lnTo>
                    <a:pt x="0" y="9540"/>
                  </a:lnTo>
                  <a:cubicBezTo>
                    <a:pt x="0" y="4271"/>
                    <a:pt x="4271" y="0"/>
                    <a:pt x="9540" y="0"/>
                  </a:cubicBezTo>
                  <a:close/>
                </a:path>
              </a:pathLst>
            </a:custGeom>
            <a:solidFill>
              <a:srgbClr val="000000">
                <a:alpha val="44706"/>
              </a:srgbClr>
            </a:solidFill>
            <a:ln w="19050" cap="sq">
              <a:solidFill>
                <a:srgbClr val="FFFFFF">
                  <a:alpha val="44706"/>
                </a:srgbClr>
              </a:solidFill>
              <a:prstDash val="solid"/>
              <a:miter/>
            </a:ln>
          </p:spPr>
          <p:txBody>
            <a:bodyPr/>
            <a:lstStyle/>
            <a:p>
              <a:endParaRPr lang="en-US"/>
            </a:p>
          </p:txBody>
        </p:sp>
        <p:sp>
          <p:nvSpPr>
            <p:cNvPr id="5" name="TextBox 5"/>
            <p:cNvSpPr txBox="1"/>
            <p:nvPr/>
          </p:nvSpPr>
          <p:spPr>
            <a:xfrm>
              <a:off x="0" y="-38100"/>
              <a:ext cx="4229939" cy="2260385"/>
            </a:xfrm>
            <a:prstGeom prst="rect">
              <a:avLst/>
            </a:prstGeom>
          </p:spPr>
          <p:txBody>
            <a:bodyPr lIns="50800" tIns="50800" rIns="50800" bIns="50800" rtlCol="0" anchor="ctr"/>
            <a:lstStyle/>
            <a:p>
              <a:pPr algn="ctr">
                <a:lnSpc>
                  <a:spcPts val="3157"/>
                </a:lnSpc>
              </a:pPr>
              <a:endParaRPr/>
            </a:p>
          </p:txBody>
        </p:sp>
      </p:grpSp>
      <p:grpSp>
        <p:nvGrpSpPr>
          <p:cNvPr id="6" name="Group 6"/>
          <p:cNvGrpSpPr/>
          <p:nvPr/>
        </p:nvGrpSpPr>
        <p:grpSpPr>
          <a:xfrm>
            <a:off x="1737573" y="4506577"/>
            <a:ext cx="4550264" cy="4141715"/>
            <a:chOff x="0" y="0"/>
            <a:chExt cx="1236093" cy="1125109"/>
          </a:xfrm>
        </p:grpSpPr>
        <p:sp>
          <p:nvSpPr>
            <p:cNvPr id="7" name="Freeform 7"/>
            <p:cNvSpPr/>
            <p:nvPr/>
          </p:nvSpPr>
          <p:spPr>
            <a:xfrm>
              <a:off x="0" y="0"/>
              <a:ext cx="1236093" cy="1125109"/>
            </a:xfrm>
            <a:custGeom>
              <a:avLst/>
              <a:gdLst/>
              <a:ahLst/>
              <a:cxnLst/>
              <a:rect l="l" t="t" r="r" b="b"/>
              <a:pathLst>
                <a:path w="1236093" h="1125109">
                  <a:moveTo>
                    <a:pt x="34028" y="0"/>
                  </a:moveTo>
                  <a:lnTo>
                    <a:pt x="1202064" y="0"/>
                  </a:lnTo>
                  <a:cubicBezTo>
                    <a:pt x="1211089" y="0"/>
                    <a:pt x="1219745" y="3585"/>
                    <a:pt x="1226126" y="9967"/>
                  </a:cubicBezTo>
                  <a:cubicBezTo>
                    <a:pt x="1232508" y="16348"/>
                    <a:pt x="1236093" y="25004"/>
                    <a:pt x="1236093" y="34028"/>
                  </a:cubicBezTo>
                  <a:lnTo>
                    <a:pt x="1236093" y="1091081"/>
                  </a:lnTo>
                  <a:cubicBezTo>
                    <a:pt x="1236093" y="1100106"/>
                    <a:pt x="1232508" y="1108761"/>
                    <a:pt x="1226126" y="1115143"/>
                  </a:cubicBezTo>
                  <a:cubicBezTo>
                    <a:pt x="1219745" y="1121524"/>
                    <a:pt x="1211089" y="1125109"/>
                    <a:pt x="1202064" y="1125109"/>
                  </a:cubicBezTo>
                  <a:lnTo>
                    <a:pt x="34028" y="1125109"/>
                  </a:lnTo>
                  <a:cubicBezTo>
                    <a:pt x="15235" y="1125109"/>
                    <a:pt x="0" y="1109874"/>
                    <a:pt x="0" y="1091081"/>
                  </a:cubicBezTo>
                  <a:lnTo>
                    <a:pt x="0" y="34028"/>
                  </a:lnTo>
                  <a:cubicBezTo>
                    <a:pt x="0" y="15235"/>
                    <a:pt x="15235" y="0"/>
                    <a:pt x="34028" y="0"/>
                  </a:cubicBezTo>
                  <a:close/>
                </a:path>
              </a:pathLst>
            </a:custGeom>
            <a:solidFill>
              <a:srgbClr val="2C2227">
                <a:alpha val="43922"/>
              </a:srgbClr>
            </a:solidFill>
            <a:ln w="28575" cap="sq">
              <a:solidFill>
                <a:srgbClr val="FFFFFF">
                  <a:alpha val="43922"/>
                </a:srgbClr>
              </a:solidFill>
              <a:prstDash val="solid"/>
              <a:miter/>
            </a:ln>
          </p:spPr>
          <p:txBody>
            <a:bodyPr/>
            <a:lstStyle/>
            <a:p>
              <a:endParaRPr lang="en-US"/>
            </a:p>
          </p:txBody>
        </p:sp>
        <p:sp>
          <p:nvSpPr>
            <p:cNvPr id="8" name="TextBox 8"/>
            <p:cNvSpPr txBox="1"/>
            <p:nvPr/>
          </p:nvSpPr>
          <p:spPr>
            <a:xfrm>
              <a:off x="0" y="-38100"/>
              <a:ext cx="1236093" cy="1163209"/>
            </a:xfrm>
            <a:prstGeom prst="rect">
              <a:avLst/>
            </a:prstGeom>
          </p:spPr>
          <p:txBody>
            <a:bodyPr lIns="50800" tIns="50800" rIns="50800" bIns="50800" rtlCol="0" anchor="ctr"/>
            <a:lstStyle/>
            <a:p>
              <a:pPr marL="0" lvl="0" indent="0" algn="ctr">
                <a:lnSpc>
                  <a:spcPts val="3157"/>
                </a:lnSpc>
                <a:spcBef>
                  <a:spcPct val="0"/>
                </a:spcBef>
              </a:pPr>
              <a:endParaRPr/>
            </a:p>
          </p:txBody>
        </p:sp>
      </p:grpSp>
      <p:grpSp>
        <p:nvGrpSpPr>
          <p:cNvPr id="9" name="Group 9"/>
          <p:cNvGrpSpPr/>
          <p:nvPr/>
        </p:nvGrpSpPr>
        <p:grpSpPr>
          <a:xfrm>
            <a:off x="11675171" y="4506577"/>
            <a:ext cx="4550264" cy="4141715"/>
            <a:chOff x="0" y="0"/>
            <a:chExt cx="1236093" cy="1125109"/>
          </a:xfrm>
        </p:grpSpPr>
        <p:sp>
          <p:nvSpPr>
            <p:cNvPr id="10" name="Freeform 10"/>
            <p:cNvSpPr/>
            <p:nvPr/>
          </p:nvSpPr>
          <p:spPr>
            <a:xfrm>
              <a:off x="0" y="0"/>
              <a:ext cx="1236093" cy="1125109"/>
            </a:xfrm>
            <a:custGeom>
              <a:avLst/>
              <a:gdLst/>
              <a:ahLst/>
              <a:cxnLst/>
              <a:rect l="l" t="t" r="r" b="b"/>
              <a:pathLst>
                <a:path w="1236093" h="1125109">
                  <a:moveTo>
                    <a:pt x="32327" y="0"/>
                  </a:moveTo>
                  <a:lnTo>
                    <a:pt x="1203766" y="0"/>
                  </a:lnTo>
                  <a:cubicBezTo>
                    <a:pt x="1221620" y="0"/>
                    <a:pt x="1236093" y="14473"/>
                    <a:pt x="1236093" y="32327"/>
                  </a:cubicBezTo>
                  <a:lnTo>
                    <a:pt x="1236093" y="1092782"/>
                  </a:lnTo>
                  <a:cubicBezTo>
                    <a:pt x="1236093" y="1101356"/>
                    <a:pt x="1232687" y="1109578"/>
                    <a:pt x="1226625" y="1115641"/>
                  </a:cubicBezTo>
                  <a:cubicBezTo>
                    <a:pt x="1220562" y="1121703"/>
                    <a:pt x="1212339" y="1125109"/>
                    <a:pt x="1203766" y="1125109"/>
                  </a:cubicBezTo>
                  <a:lnTo>
                    <a:pt x="32327" y="1125109"/>
                  </a:lnTo>
                  <a:cubicBezTo>
                    <a:pt x="14473" y="1125109"/>
                    <a:pt x="0" y="1110636"/>
                    <a:pt x="0" y="1092782"/>
                  </a:cubicBezTo>
                  <a:lnTo>
                    <a:pt x="0" y="32327"/>
                  </a:lnTo>
                  <a:cubicBezTo>
                    <a:pt x="0" y="14473"/>
                    <a:pt x="14473" y="0"/>
                    <a:pt x="32327" y="0"/>
                  </a:cubicBezTo>
                  <a:close/>
                </a:path>
              </a:pathLst>
            </a:custGeom>
            <a:gradFill rotWithShape="1">
              <a:gsLst>
                <a:gs pos="0">
                  <a:srgbClr val="B8089C">
                    <a:alpha val="100000"/>
                  </a:srgbClr>
                </a:gs>
                <a:gs pos="100000">
                  <a:srgbClr val="872BBF">
                    <a:alpha val="100000"/>
                  </a:srgbClr>
                </a:gs>
              </a:gsLst>
              <a:lin ang="0"/>
            </a:gradFill>
            <a:ln cap="sq">
              <a:noFill/>
              <a:prstDash val="solid"/>
              <a:miter/>
            </a:ln>
          </p:spPr>
          <p:txBody>
            <a:bodyPr/>
            <a:lstStyle/>
            <a:p>
              <a:endParaRPr lang="en-US"/>
            </a:p>
          </p:txBody>
        </p:sp>
        <p:sp>
          <p:nvSpPr>
            <p:cNvPr id="11" name="TextBox 11"/>
            <p:cNvSpPr txBox="1"/>
            <p:nvPr/>
          </p:nvSpPr>
          <p:spPr>
            <a:xfrm>
              <a:off x="0" y="-38100"/>
              <a:ext cx="1236093" cy="1163209"/>
            </a:xfrm>
            <a:prstGeom prst="rect">
              <a:avLst/>
            </a:prstGeom>
          </p:spPr>
          <p:txBody>
            <a:bodyPr lIns="50800" tIns="50800" rIns="50800" bIns="50800" rtlCol="0" anchor="ctr"/>
            <a:lstStyle/>
            <a:p>
              <a:pPr marL="0" lvl="0" indent="0" algn="ctr">
                <a:lnSpc>
                  <a:spcPts val="3157"/>
                </a:lnSpc>
                <a:spcBef>
                  <a:spcPct val="0"/>
                </a:spcBef>
              </a:pPr>
              <a:endParaRPr/>
            </a:p>
          </p:txBody>
        </p:sp>
      </p:grpSp>
      <p:sp>
        <p:nvSpPr>
          <p:cNvPr id="12" name="TextBox 12"/>
          <p:cNvSpPr txBox="1"/>
          <p:nvPr/>
        </p:nvSpPr>
        <p:spPr>
          <a:xfrm>
            <a:off x="1737573" y="1788207"/>
            <a:ext cx="13323574" cy="767006"/>
          </a:xfrm>
          <a:prstGeom prst="rect">
            <a:avLst/>
          </a:prstGeom>
        </p:spPr>
        <p:txBody>
          <a:bodyPr lIns="0" tIns="0" rIns="0" bIns="0" rtlCol="0" anchor="t">
            <a:spAutoFit/>
          </a:bodyPr>
          <a:lstStyle/>
          <a:p>
            <a:pPr algn="l">
              <a:lnSpc>
                <a:spcPts val="5411"/>
              </a:lnSpc>
            </a:pPr>
            <a:r>
              <a:rPr lang="en-US" sz="5104" b="1">
                <a:solidFill>
                  <a:srgbClr val="FB47DE"/>
                </a:solidFill>
                <a:latin typeface="Poppins Medium"/>
                <a:ea typeface="Poppins Medium"/>
                <a:cs typeface="Poppins Medium"/>
                <a:sym typeface="Poppins Medium"/>
              </a:rPr>
              <a:t>The Bioprinting Landscape (2026)</a:t>
            </a:r>
          </a:p>
        </p:txBody>
      </p:sp>
      <p:sp>
        <p:nvSpPr>
          <p:cNvPr id="13" name="TextBox 13"/>
          <p:cNvSpPr txBox="1"/>
          <p:nvPr/>
        </p:nvSpPr>
        <p:spPr>
          <a:xfrm>
            <a:off x="7762894" y="2535059"/>
            <a:ext cx="5051304" cy="590968"/>
          </a:xfrm>
          <a:prstGeom prst="rect">
            <a:avLst/>
          </a:prstGeom>
        </p:spPr>
        <p:txBody>
          <a:bodyPr lIns="0" tIns="0" rIns="0" bIns="0" rtlCol="0" anchor="t">
            <a:spAutoFit/>
          </a:bodyPr>
          <a:lstStyle/>
          <a:p>
            <a:pPr algn="l">
              <a:lnSpc>
                <a:spcPts val="4337"/>
              </a:lnSpc>
            </a:pPr>
            <a:r>
              <a:rPr lang="en-US" sz="3804" b="1">
                <a:solidFill>
                  <a:srgbClr val="FFFFFF"/>
                </a:solidFill>
                <a:latin typeface="Poppins Medium"/>
                <a:ea typeface="Poppins Medium"/>
                <a:cs typeface="Poppins Medium"/>
                <a:sym typeface="Poppins Medium"/>
              </a:rPr>
              <a:t>and Customization</a:t>
            </a:r>
          </a:p>
        </p:txBody>
      </p:sp>
      <p:sp>
        <p:nvSpPr>
          <p:cNvPr id="14" name="TextBox 14"/>
          <p:cNvSpPr txBox="1"/>
          <p:nvPr/>
        </p:nvSpPr>
        <p:spPr>
          <a:xfrm>
            <a:off x="1737573" y="2763869"/>
            <a:ext cx="14737340" cy="3244577"/>
          </a:xfrm>
          <a:prstGeom prst="rect">
            <a:avLst/>
          </a:prstGeom>
        </p:spPr>
        <p:txBody>
          <a:bodyPr lIns="0" tIns="0" rIns="0" bIns="0" rtlCol="0" anchor="t">
            <a:spAutoFit/>
          </a:bodyPr>
          <a:lstStyle/>
          <a:p>
            <a:pPr algn="l">
              <a:lnSpc>
                <a:spcPts val="2559"/>
              </a:lnSpc>
            </a:pPr>
            <a:r>
              <a:rPr lang="en-US" sz="1673">
                <a:solidFill>
                  <a:srgbClr val="FFFFFF"/>
                </a:solidFill>
                <a:latin typeface="Poppins Extra-Light"/>
                <a:ea typeface="Poppins Extra-Light"/>
                <a:cs typeface="Poppins Extra-Light"/>
                <a:sym typeface="Poppins Extra-Light"/>
              </a:rPr>
              <a:t>The Bioprinting Landscape (2026)</a:t>
            </a:r>
          </a:p>
          <a:p>
            <a:pPr algn="l">
              <a:lnSpc>
                <a:spcPts val="2559"/>
              </a:lnSpc>
            </a:pPr>
            <a:r>
              <a:rPr lang="en-US" sz="1673">
                <a:solidFill>
                  <a:srgbClr val="FFFFFF"/>
                </a:solidFill>
                <a:latin typeface="Poppins Extra-Light"/>
                <a:ea typeface="Poppins Extra-Light"/>
                <a:cs typeface="Poppins Extra-Light"/>
                <a:sym typeface="Poppins Extra-Light"/>
              </a:rPr>
              <a:t>Headline: Moving from Static Scaffolds to Dynamic Life</a:t>
            </a:r>
          </a:p>
          <a:p>
            <a:pPr marL="361242" lvl="1" indent="-180621" algn="l">
              <a:lnSpc>
                <a:spcPts val="2559"/>
              </a:lnSpc>
              <a:buFont typeface="Arial"/>
              <a:buChar char="•"/>
            </a:pPr>
            <a:r>
              <a:rPr lang="en-US" sz="1673">
                <a:solidFill>
                  <a:srgbClr val="FFFFFF"/>
                </a:solidFill>
                <a:latin typeface="Poppins Extra-Light"/>
                <a:ea typeface="Poppins Extra-Light"/>
                <a:cs typeface="Poppins Extra-Light"/>
                <a:sym typeface="Poppins Extra-Light"/>
              </a:rPr>
              <a:t>The Status Quo (3D): A $2.7B market dominated by static, inert replicas. These structures cannot adapt to the patient's body post-surgery.</a:t>
            </a:r>
          </a:p>
          <a:p>
            <a:pPr marL="361242" lvl="1" indent="-180621" algn="l">
              <a:lnSpc>
                <a:spcPts val="2559"/>
              </a:lnSpc>
              <a:buFont typeface="Arial"/>
              <a:buChar char="•"/>
            </a:pPr>
            <a:r>
              <a:rPr lang="en-US" sz="1673">
                <a:solidFill>
                  <a:srgbClr val="FFFFFF"/>
                </a:solidFill>
                <a:latin typeface="Poppins Extra-Light"/>
                <a:ea typeface="Poppins Extra-Light"/>
                <a:cs typeface="Poppins Extra-Light"/>
                <a:sym typeface="Poppins Extra-Light"/>
              </a:rPr>
              <a:t>The Frontier (4D): A rapidly emerging sector (34% CAGR) focused on "Smart Materials" that morph and self-repair.</a:t>
            </a:r>
          </a:p>
          <a:p>
            <a:pPr marL="361242" lvl="1" indent="-180621" algn="l">
              <a:lnSpc>
                <a:spcPts val="2559"/>
              </a:lnSpc>
              <a:buFont typeface="Arial"/>
              <a:buChar char="•"/>
            </a:pPr>
            <a:r>
              <a:rPr lang="en-US" sz="1673">
                <a:solidFill>
                  <a:srgbClr val="FFFFFF"/>
                </a:solidFill>
                <a:latin typeface="Poppins Extra-Light"/>
                <a:ea typeface="Poppins Extra-Light"/>
                <a:cs typeface="Poppins Extra-Light"/>
                <a:sym typeface="Poppins Extra-Light"/>
              </a:rPr>
              <a:t>The CDVS Position: We occupy the intersection of 4D Materials and Ensemble AI, a space currently unoccupied by legacy 3D hardware vendors.</a:t>
            </a:r>
          </a:p>
          <a:p>
            <a:pPr algn="l">
              <a:lnSpc>
                <a:spcPts val="2559"/>
              </a:lnSpc>
            </a:pPr>
            <a:endParaRPr lang="en-US" sz="1673">
              <a:solidFill>
                <a:srgbClr val="FFFFFF"/>
              </a:solidFill>
              <a:latin typeface="Poppins Extra-Light"/>
              <a:ea typeface="Poppins Extra-Light"/>
              <a:cs typeface="Poppins Extra-Light"/>
              <a:sym typeface="Poppins Extra-Light"/>
            </a:endParaRPr>
          </a:p>
          <a:p>
            <a:pPr algn="l">
              <a:lnSpc>
                <a:spcPts val="2559"/>
              </a:lnSpc>
            </a:pPr>
            <a:endParaRPr lang="en-US" sz="1673">
              <a:solidFill>
                <a:srgbClr val="FFFFFF"/>
              </a:solidFill>
              <a:latin typeface="Poppins Extra-Light"/>
              <a:ea typeface="Poppins Extra-Light"/>
              <a:cs typeface="Poppins Extra-Light"/>
              <a:sym typeface="Poppins Extra-Light"/>
            </a:endParaRPr>
          </a:p>
          <a:p>
            <a:pPr algn="l">
              <a:lnSpc>
                <a:spcPts val="2559"/>
              </a:lnSpc>
            </a:pPr>
            <a:endParaRPr lang="en-US" sz="1673">
              <a:solidFill>
                <a:srgbClr val="FFFFFF"/>
              </a:solidFill>
              <a:latin typeface="Poppins Extra-Light"/>
              <a:ea typeface="Poppins Extra-Light"/>
              <a:cs typeface="Poppins Extra-Light"/>
              <a:sym typeface="Poppins Extra-Light"/>
            </a:endParaRPr>
          </a:p>
          <a:p>
            <a:pPr algn="l">
              <a:lnSpc>
                <a:spcPts val="2559"/>
              </a:lnSpc>
            </a:pPr>
            <a:endParaRPr lang="en-US" sz="1673">
              <a:solidFill>
                <a:srgbClr val="FFFFFF"/>
              </a:solidFill>
              <a:latin typeface="Poppins Extra-Light"/>
              <a:ea typeface="Poppins Extra-Light"/>
              <a:cs typeface="Poppins Extra-Light"/>
              <a:sym typeface="Poppins Extra-Light"/>
            </a:endParaRPr>
          </a:p>
        </p:txBody>
      </p:sp>
      <p:sp>
        <p:nvSpPr>
          <p:cNvPr id="15" name="TextBox 15"/>
          <p:cNvSpPr txBox="1"/>
          <p:nvPr/>
        </p:nvSpPr>
        <p:spPr>
          <a:xfrm>
            <a:off x="12140231" y="6321729"/>
            <a:ext cx="3904390" cy="1959826"/>
          </a:xfrm>
          <a:prstGeom prst="rect">
            <a:avLst/>
          </a:prstGeom>
        </p:spPr>
        <p:txBody>
          <a:bodyPr lIns="0" tIns="0" rIns="0" bIns="0" rtlCol="0" anchor="t">
            <a:spAutoFit/>
          </a:bodyPr>
          <a:lstStyle/>
          <a:p>
            <a:pPr algn="l">
              <a:lnSpc>
                <a:spcPts val="2578"/>
              </a:lnSpc>
            </a:pPr>
            <a:r>
              <a:rPr lang="en-US" sz="1841">
                <a:solidFill>
                  <a:srgbClr val="FFFFFF"/>
                </a:solidFill>
                <a:latin typeface="Poppins Extra-Light"/>
                <a:ea typeface="Poppins Extra-Light"/>
                <a:cs typeface="Poppins Extra-Light"/>
                <a:sym typeface="Poppins Extra-Light"/>
              </a:rPr>
              <a:t>Stacked Neural Network (SNN)</a:t>
            </a:r>
          </a:p>
          <a:p>
            <a:pPr algn="l">
              <a:lnSpc>
                <a:spcPts val="2578"/>
              </a:lnSpc>
            </a:pPr>
            <a:r>
              <a:rPr lang="en-US" sz="1841">
                <a:solidFill>
                  <a:srgbClr val="FFFFFF"/>
                </a:solidFill>
                <a:latin typeface="Poppins Extra-Light"/>
                <a:ea typeface="Poppins Extra-Light"/>
                <a:cs typeface="Poppins Extra-Light"/>
                <a:sym typeface="Poppins Extra-Light"/>
              </a:rPr>
              <a:t>Surgical Interface</a:t>
            </a:r>
          </a:p>
          <a:p>
            <a:pPr algn="l">
              <a:lnSpc>
                <a:spcPts val="2578"/>
              </a:lnSpc>
            </a:pPr>
            <a:r>
              <a:rPr lang="en-US" sz="1841">
                <a:solidFill>
                  <a:srgbClr val="FFFFFF"/>
                </a:solidFill>
                <a:latin typeface="Poppins Extra-Light"/>
                <a:ea typeface="Poppins Extra-Light"/>
                <a:cs typeface="Poppins Extra-Light"/>
                <a:sym typeface="Poppins Extra-Light"/>
              </a:rPr>
              <a:t>2D Screen / Manual Joysticks</a:t>
            </a:r>
          </a:p>
          <a:p>
            <a:pPr algn="l">
              <a:lnSpc>
                <a:spcPts val="2578"/>
              </a:lnSpc>
            </a:pPr>
            <a:r>
              <a:rPr lang="en-US" sz="1841">
                <a:solidFill>
                  <a:srgbClr val="FFFFFF"/>
                </a:solidFill>
                <a:latin typeface="Poppins Extra-Light"/>
                <a:ea typeface="Poppins Extra-Light"/>
                <a:cs typeface="Poppins Extra-Light"/>
                <a:sym typeface="Poppins Extra-Light"/>
              </a:rPr>
              <a:t>Holographic Gesture (BMW HMI)</a:t>
            </a:r>
          </a:p>
          <a:p>
            <a:pPr algn="l">
              <a:lnSpc>
                <a:spcPts val="2578"/>
              </a:lnSpc>
            </a:pPr>
            <a:r>
              <a:rPr lang="en-US" sz="1841">
                <a:solidFill>
                  <a:srgbClr val="FFFFFF"/>
                </a:solidFill>
                <a:latin typeface="Poppins Extra-Light"/>
                <a:ea typeface="Poppins Extra-Light"/>
                <a:cs typeface="Poppins Extra-Light"/>
                <a:sym typeface="Poppins Extra-Light"/>
              </a:rPr>
              <a:t>Data Link</a:t>
            </a:r>
          </a:p>
          <a:p>
            <a:pPr algn="l">
              <a:lnSpc>
                <a:spcPts val="2578"/>
              </a:lnSpc>
            </a:pPr>
            <a:endParaRPr lang="en-US" sz="1841">
              <a:solidFill>
                <a:srgbClr val="FFFFFF"/>
              </a:solidFill>
              <a:latin typeface="Poppins Extra-Light"/>
              <a:ea typeface="Poppins Extra-Light"/>
              <a:cs typeface="Poppins Extra-Light"/>
              <a:sym typeface="Poppins Extra-Light"/>
            </a:endParaRPr>
          </a:p>
        </p:txBody>
      </p:sp>
      <p:sp>
        <p:nvSpPr>
          <p:cNvPr id="16" name="TextBox 16"/>
          <p:cNvSpPr txBox="1"/>
          <p:nvPr/>
        </p:nvSpPr>
        <p:spPr>
          <a:xfrm>
            <a:off x="2202633" y="5114826"/>
            <a:ext cx="3614160" cy="925455"/>
          </a:xfrm>
          <a:prstGeom prst="rect">
            <a:avLst/>
          </a:prstGeom>
        </p:spPr>
        <p:txBody>
          <a:bodyPr lIns="0" tIns="0" rIns="0" bIns="0" rtlCol="0" anchor="t">
            <a:spAutoFit/>
          </a:bodyPr>
          <a:lstStyle/>
          <a:p>
            <a:pPr algn="l">
              <a:lnSpc>
                <a:spcPts val="3650"/>
              </a:lnSpc>
            </a:pPr>
            <a:r>
              <a:rPr lang="en-US" sz="2607" b="1" spc="-28">
                <a:solidFill>
                  <a:srgbClr val="FFFFFF"/>
                </a:solidFill>
                <a:latin typeface="Poppins Medium"/>
                <a:ea typeface="Poppins Medium"/>
                <a:cs typeface="Poppins Medium"/>
                <a:sym typeface="Poppins Medium"/>
              </a:rPr>
              <a:t>Recommenda-tion Engines</a:t>
            </a:r>
          </a:p>
        </p:txBody>
      </p:sp>
      <p:sp>
        <p:nvSpPr>
          <p:cNvPr id="17" name="TextBox 17"/>
          <p:cNvSpPr txBox="1"/>
          <p:nvPr/>
        </p:nvSpPr>
        <p:spPr>
          <a:xfrm>
            <a:off x="12140231" y="5114826"/>
            <a:ext cx="2705547" cy="925378"/>
          </a:xfrm>
          <a:prstGeom prst="rect">
            <a:avLst/>
          </a:prstGeom>
        </p:spPr>
        <p:txBody>
          <a:bodyPr lIns="0" tIns="0" rIns="0" bIns="0" rtlCol="0" anchor="t">
            <a:spAutoFit/>
          </a:bodyPr>
          <a:lstStyle/>
          <a:p>
            <a:pPr algn="l">
              <a:lnSpc>
                <a:spcPts val="3650"/>
              </a:lnSpc>
            </a:pPr>
            <a:r>
              <a:rPr lang="en-US" sz="2607" b="1" spc="-28">
                <a:solidFill>
                  <a:srgbClr val="FFFFFF"/>
                </a:solidFill>
                <a:latin typeface="Poppins Medium"/>
                <a:ea typeface="Poppins Medium"/>
                <a:cs typeface="Poppins Medium"/>
                <a:sym typeface="Poppins Medium"/>
              </a:rPr>
              <a:t>Personalized Marketing</a:t>
            </a:r>
          </a:p>
        </p:txBody>
      </p:sp>
      <p:grpSp>
        <p:nvGrpSpPr>
          <p:cNvPr id="18" name="Group 18"/>
          <p:cNvGrpSpPr/>
          <p:nvPr/>
        </p:nvGrpSpPr>
        <p:grpSpPr>
          <a:xfrm>
            <a:off x="6705807" y="4506577"/>
            <a:ext cx="4550264" cy="4141715"/>
            <a:chOff x="0" y="0"/>
            <a:chExt cx="1236093" cy="1125109"/>
          </a:xfrm>
        </p:grpSpPr>
        <p:sp>
          <p:nvSpPr>
            <p:cNvPr id="19" name="Freeform 19"/>
            <p:cNvSpPr/>
            <p:nvPr/>
          </p:nvSpPr>
          <p:spPr>
            <a:xfrm>
              <a:off x="0" y="0"/>
              <a:ext cx="1236093" cy="1125109"/>
            </a:xfrm>
            <a:custGeom>
              <a:avLst/>
              <a:gdLst/>
              <a:ahLst/>
              <a:cxnLst/>
              <a:rect l="l" t="t" r="r" b="b"/>
              <a:pathLst>
                <a:path w="1236093" h="1125109">
                  <a:moveTo>
                    <a:pt x="34028" y="0"/>
                  </a:moveTo>
                  <a:lnTo>
                    <a:pt x="1202064" y="0"/>
                  </a:lnTo>
                  <a:cubicBezTo>
                    <a:pt x="1211089" y="0"/>
                    <a:pt x="1219745" y="3585"/>
                    <a:pt x="1226126" y="9967"/>
                  </a:cubicBezTo>
                  <a:cubicBezTo>
                    <a:pt x="1232508" y="16348"/>
                    <a:pt x="1236093" y="25004"/>
                    <a:pt x="1236093" y="34028"/>
                  </a:cubicBezTo>
                  <a:lnTo>
                    <a:pt x="1236093" y="1091081"/>
                  </a:lnTo>
                  <a:cubicBezTo>
                    <a:pt x="1236093" y="1100106"/>
                    <a:pt x="1232508" y="1108761"/>
                    <a:pt x="1226126" y="1115143"/>
                  </a:cubicBezTo>
                  <a:cubicBezTo>
                    <a:pt x="1219745" y="1121524"/>
                    <a:pt x="1211089" y="1125109"/>
                    <a:pt x="1202064" y="1125109"/>
                  </a:cubicBezTo>
                  <a:lnTo>
                    <a:pt x="34028" y="1125109"/>
                  </a:lnTo>
                  <a:cubicBezTo>
                    <a:pt x="15235" y="1125109"/>
                    <a:pt x="0" y="1109874"/>
                    <a:pt x="0" y="1091081"/>
                  </a:cubicBezTo>
                  <a:lnTo>
                    <a:pt x="0" y="34028"/>
                  </a:lnTo>
                  <a:cubicBezTo>
                    <a:pt x="0" y="15235"/>
                    <a:pt x="15235" y="0"/>
                    <a:pt x="34028" y="0"/>
                  </a:cubicBezTo>
                  <a:close/>
                </a:path>
              </a:pathLst>
            </a:custGeom>
            <a:solidFill>
              <a:srgbClr val="2C2227">
                <a:alpha val="43922"/>
              </a:srgbClr>
            </a:solidFill>
            <a:ln w="28575" cap="sq">
              <a:solidFill>
                <a:srgbClr val="FFFFFF">
                  <a:alpha val="43922"/>
                </a:srgbClr>
              </a:solidFill>
              <a:prstDash val="solid"/>
              <a:miter/>
            </a:ln>
          </p:spPr>
          <p:txBody>
            <a:bodyPr/>
            <a:lstStyle/>
            <a:p>
              <a:endParaRPr lang="en-US"/>
            </a:p>
          </p:txBody>
        </p:sp>
        <p:sp>
          <p:nvSpPr>
            <p:cNvPr id="20" name="TextBox 20"/>
            <p:cNvSpPr txBox="1"/>
            <p:nvPr/>
          </p:nvSpPr>
          <p:spPr>
            <a:xfrm>
              <a:off x="0" y="-38100"/>
              <a:ext cx="1236093" cy="1163209"/>
            </a:xfrm>
            <a:prstGeom prst="rect">
              <a:avLst/>
            </a:prstGeom>
          </p:spPr>
          <p:txBody>
            <a:bodyPr lIns="50800" tIns="50800" rIns="50800" bIns="50800" rtlCol="0" anchor="ctr"/>
            <a:lstStyle/>
            <a:p>
              <a:pPr marL="0" lvl="0" indent="0" algn="ctr">
                <a:lnSpc>
                  <a:spcPts val="3157"/>
                </a:lnSpc>
                <a:spcBef>
                  <a:spcPct val="0"/>
                </a:spcBef>
              </a:pPr>
              <a:endParaRPr/>
            </a:p>
          </p:txBody>
        </p:sp>
      </p:grpSp>
      <p:sp>
        <p:nvSpPr>
          <p:cNvPr id="21" name="TextBox 21"/>
          <p:cNvSpPr txBox="1"/>
          <p:nvPr/>
        </p:nvSpPr>
        <p:spPr>
          <a:xfrm>
            <a:off x="7170867" y="6321729"/>
            <a:ext cx="4085204" cy="2286322"/>
          </a:xfrm>
          <a:prstGeom prst="rect">
            <a:avLst/>
          </a:prstGeom>
        </p:spPr>
        <p:txBody>
          <a:bodyPr lIns="0" tIns="0" rIns="0" bIns="0" rtlCol="0" anchor="t">
            <a:spAutoFit/>
          </a:bodyPr>
          <a:lstStyle/>
          <a:p>
            <a:pPr algn="l">
              <a:lnSpc>
                <a:spcPts val="2578"/>
              </a:lnSpc>
            </a:pPr>
            <a:r>
              <a:rPr lang="en-US" sz="1841">
                <a:solidFill>
                  <a:srgbClr val="FFFFFF"/>
                </a:solidFill>
                <a:latin typeface="Poppins Extra-Light"/>
                <a:ea typeface="Poppins Extra-Light"/>
                <a:cs typeface="Poppins Extra-Light"/>
                <a:sym typeface="Poppins Extra-Light"/>
              </a:rPr>
              <a:t>Standard Embedded Controllers</a:t>
            </a:r>
          </a:p>
          <a:p>
            <a:pPr algn="l">
              <a:lnSpc>
                <a:spcPts val="2578"/>
              </a:lnSpc>
            </a:pPr>
            <a:r>
              <a:rPr lang="en-US" sz="1841">
                <a:solidFill>
                  <a:srgbClr val="FFFFFF"/>
                </a:solidFill>
                <a:latin typeface="Poppins Extra-Light"/>
                <a:ea typeface="Poppins Extra-Light"/>
                <a:cs typeface="Poppins Extra-Light"/>
                <a:sym typeface="Poppins Extra-Light"/>
              </a:rPr>
              <a:t>IBM z17 Spyre / Power10</a:t>
            </a:r>
          </a:p>
          <a:p>
            <a:pPr algn="l">
              <a:lnSpc>
                <a:spcPts val="2578"/>
              </a:lnSpc>
            </a:pPr>
            <a:r>
              <a:rPr lang="en-US" sz="1841">
                <a:solidFill>
                  <a:srgbClr val="FFFFFF"/>
                </a:solidFill>
                <a:latin typeface="Poppins Extra-Light"/>
                <a:ea typeface="Poppins Extra-Light"/>
                <a:cs typeface="Poppins Extra-Light"/>
                <a:sym typeface="Poppins Extra-Light"/>
              </a:rPr>
              <a:t>Decision Logic</a:t>
            </a:r>
          </a:p>
          <a:p>
            <a:pPr algn="l">
              <a:lnSpc>
                <a:spcPts val="2578"/>
              </a:lnSpc>
            </a:pPr>
            <a:r>
              <a:rPr lang="en-US" sz="1841">
                <a:solidFill>
                  <a:srgbClr val="FFFFFF"/>
                </a:solidFill>
                <a:latin typeface="Poppins Extra-Light"/>
                <a:ea typeface="Poppins Extra-Light"/>
                <a:cs typeface="Poppins Extra-Light"/>
                <a:sym typeface="Poppins Extra-Light"/>
              </a:rPr>
              <a:t>Linear / Manual Calibration</a:t>
            </a:r>
          </a:p>
          <a:p>
            <a:pPr algn="l">
              <a:lnSpc>
                <a:spcPts val="2578"/>
              </a:lnSpc>
            </a:pPr>
            <a:r>
              <a:rPr lang="en-US" sz="1841">
                <a:solidFill>
                  <a:srgbClr val="FFFFFF"/>
                </a:solidFill>
                <a:latin typeface="Poppins Extra-Light"/>
                <a:ea typeface="Poppins Extra-Light"/>
                <a:cs typeface="Poppins Extra-Light"/>
                <a:sym typeface="Poppins Extra-Light"/>
              </a:rPr>
              <a:t>Local LAN / Physical Drives</a:t>
            </a:r>
          </a:p>
          <a:p>
            <a:pPr algn="l">
              <a:lnSpc>
                <a:spcPts val="2578"/>
              </a:lnSpc>
            </a:pPr>
            <a:r>
              <a:rPr lang="en-US" sz="1841">
                <a:solidFill>
                  <a:srgbClr val="FFFFFF"/>
                </a:solidFill>
                <a:latin typeface="Poppins Extra-Light"/>
                <a:ea typeface="Poppins Extra-Light"/>
                <a:cs typeface="Poppins Extra-Light"/>
                <a:sym typeface="Poppins Extra-Light"/>
              </a:rPr>
              <a:t>NASA Laser (LCRD) / Orbital</a:t>
            </a:r>
          </a:p>
          <a:p>
            <a:pPr algn="l">
              <a:lnSpc>
                <a:spcPts val="2578"/>
              </a:lnSpc>
            </a:pPr>
            <a:endParaRPr lang="en-US" sz="1841">
              <a:solidFill>
                <a:srgbClr val="FFFFFF"/>
              </a:solidFill>
              <a:latin typeface="Poppins Extra-Light"/>
              <a:ea typeface="Poppins Extra-Light"/>
              <a:cs typeface="Poppins Extra-Light"/>
              <a:sym typeface="Poppins Extra-Light"/>
            </a:endParaRPr>
          </a:p>
        </p:txBody>
      </p:sp>
      <p:sp>
        <p:nvSpPr>
          <p:cNvPr id="22" name="TextBox 22"/>
          <p:cNvSpPr txBox="1"/>
          <p:nvPr/>
        </p:nvSpPr>
        <p:spPr>
          <a:xfrm>
            <a:off x="7170867" y="5114826"/>
            <a:ext cx="3228618" cy="925378"/>
          </a:xfrm>
          <a:prstGeom prst="rect">
            <a:avLst/>
          </a:prstGeom>
        </p:spPr>
        <p:txBody>
          <a:bodyPr lIns="0" tIns="0" rIns="0" bIns="0" rtlCol="0" anchor="t">
            <a:spAutoFit/>
          </a:bodyPr>
          <a:lstStyle/>
          <a:p>
            <a:pPr algn="l">
              <a:lnSpc>
                <a:spcPts val="3650"/>
              </a:lnSpc>
            </a:pPr>
            <a:r>
              <a:rPr lang="en-US" sz="2607" b="1" spc="-28">
                <a:solidFill>
                  <a:srgbClr val="FFFFFF"/>
                </a:solidFill>
                <a:latin typeface="Poppins Medium"/>
                <a:ea typeface="Poppins Medium"/>
                <a:cs typeface="Poppins Medium"/>
                <a:sym typeface="Poppins Medium"/>
              </a:rPr>
              <a:t>Customizable Products</a:t>
            </a:r>
          </a:p>
        </p:txBody>
      </p:sp>
      <p:sp>
        <p:nvSpPr>
          <p:cNvPr id="23" name="TextBox 23"/>
          <p:cNvSpPr txBox="1"/>
          <p:nvPr/>
        </p:nvSpPr>
        <p:spPr>
          <a:xfrm>
            <a:off x="2201503" y="6361969"/>
            <a:ext cx="4085204" cy="2286322"/>
          </a:xfrm>
          <a:prstGeom prst="rect">
            <a:avLst/>
          </a:prstGeom>
        </p:spPr>
        <p:txBody>
          <a:bodyPr lIns="0" tIns="0" rIns="0" bIns="0" rtlCol="0" anchor="t">
            <a:spAutoFit/>
          </a:bodyPr>
          <a:lstStyle/>
          <a:p>
            <a:pPr marL="397637" lvl="1" indent="-198819" algn="l">
              <a:lnSpc>
                <a:spcPts val="2578"/>
              </a:lnSpc>
              <a:buFont typeface="Arial"/>
              <a:buChar char="•"/>
            </a:pPr>
            <a:r>
              <a:rPr lang="en-US" sz="1841">
                <a:solidFill>
                  <a:srgbClr val="FFFFFF"/>
                </a:solidFill>
                <a:latin typeface="Poppins Extra-Light"/>
                <a:ea typeface="Poppins Extra-Light"/>
                <a:cs typeface="Poppins Extra-Light"/>
                <a:sym typeface="Poppins Extra-Light"/>
              </a:rPr>
              <a:t>This Competitive Analysis is structured presentation. It highlights the "Strategic Gap" in the current market: while legacy players excel at static 3D structures.</a:t>
            </a:r>
          </a:p>
          <a:p>
            <a:pPr algn="l">
              <a:lnSpc>
                <a:spcPts val="2578"/>
              </a:lnSpc>
            </a:pPr>
            <a:endParaRPr lang="en-US" sz="1841">
              <a:solidFill>
                <a:srgbClr val="FFFFFF"/>
              </a:solidFill>
              <a:latin typeface="Poppins Extra-Light"/>
              <a:ea typeface="Poppins Extra-Light"/>
              <a:cs typeface="Poppins Extra-Light"/>
              <a:sym typeface="Poppins Extra-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50000">
              <a:srgbClr val="000000">
                <a:alpha val="100000"/>
              </a:srgbClr>
            </a:gs>
            <a:gs pos="100000">
              <a:srgbClr val="34011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0" y="-1260399"/>
            <a:ext cx="8274515" cy="11553097"/>
          </a:xfrm>
          <a:custGeom>
            <a:avLst/>
            <a:gdLst/>
            <a:ahLst/>
            <a:cxnLst/>
            <a:rect l="l" t="t" r="r" b="b"/>
            <a:pathLst>
              <a:path w="8274515" h="11553097">
                <a:moveTo>
                  <a:pt x="0" y="0"/>
                </a:moveTo>
                <a:lnTo>
                  <a:pt x="8274515" y="0"/>
                </a:lnTo>
                <a:lnTo>
                  <a:pt x="8274515" y="11553096"/>
                </a:lnTo>
                <a:lnTo>
                  <a:pt x="0" y="11553096"/>
                </a:lnTo>
                <a:lnTo>
                  <a:pt x="0" y="0"/>
                </a:lnTo>
                <a:close/>
              </a:path>
            </a:pathLst>
          </a:custGeom>
          <a:blipFill>
            <a:blip r:embed="rId2">
              <a:alphaModFix amt="6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grpSp>
        <p:nvGrpSpPr>
          <p:cNvPr id="3" name="Group 3"/>
          <p:cNvGrpSpPr/>
          <p:nvPr/>
        </p:nvGrpSpPr>
        <p:grpSpPr>
          <a:xfrm>
            <a:off x="1143000" y="3520760"/>
            <a:ext cx="6371307" cy="5803142"/>
            <a:chOff x="0" y="0"/>
            <a:chExt cx="1678040" cy="1528400"/>
          </a:xfrm>
        </p:grpSpPr>
        <p:sp>
          <p:nvSpPr>
            <p:cNvPr id="4" name="Freeform 4"/>
            <p:cNvSpPr/>
            <p:nvPr/>
          </p:nvSpPr>
          <p:spPr>
            <a:xfrm>
              <a:off x="0" y="0"/>
              <a:ext cx="1678040" cy="1528400"/>
            </a:xfrm>
            <a:custGeom>
              <a:avLst/>
              <a:gdLst/>
              <a:ahLst/>
              <a:cxnLst/>
              <a:rect l="l" t="t" r="r" b="b"/>
              <a:pathLst>
                <a:path w="1678040" h="1528400">
                  <a:moveTo>
                    <a:pt x="29163" y="0"/>
                  </a:moveTo>
                  <a:lnTo>
                    <a:pt x="1648877" y="0"/>
                  </a:lnTo>
                  <a:cubicBezTo>
                    <a:pt x="1664983" y="0"/>
                    <a:pt x="1678040" y="13057"/>
                    <a:pt x="1678040" y="29163"/>
                  </a:cubicBezTo>
                  <a:lnTo>
                    <a:pt x="1678040" y="1499237"/>
                  </a:lnTo>
                  <a:cubicBezTo>
                    <a:pt x="1678040" y="1506971"/>
                    <a:pt x="1674967" y="1514389"/>
                    <a:pt x="1669498" y="1519858"/>
                  </a:cubicBezTo>
                  <a:cubicBezTo>
                    <a:pt x="1664029" y="1525327"/>
                    <a:pt x="1656611" y="1528400"/>
                    <a:pt x="1648877" y="1528400"/>
                  </a:cubicBezTo>
                  <a:lnTo>
                    <a:pt x="29163" y="1528400"/>
                  </a:lnTo>
                  <a:cubicBezTo>
                    <a:pt x="13057" y="1528400"/>
                    <a:pt x="0" y="1515343"/>
                    <a:pt x="0" y="1499237"/>
                  </a:cubicBezTo>
                  <a:lnTo>
                    <a:pt x="0" y="29163"/>
                  </a:lnTo>
                  <a:cubicBezTo>
                    <a:pt x="0" y="13057"/>
                    <a:pt x="13057" y="0"/>
                    <a:pt x="29163" y="0"/>
                  </a:cubicBezTo>
                  <a:close/>
                </a:path>
              </a:pathLst>
            </a:custGeom>
            <a:solidFill>
              <a:srgbClr val="000000">
                <a:alpha val="76863"/>
              </a:srgbClr>
            </a:solidFill>
            <a:ln w="19050" cap="rnd">
              <a:solidFill>
                <a:srgbClr val="FFFFFF">
                  <a:alpha val="76863"/>
                </a:srgbClr>
              </a:solidFill>
              <a:prstDash val="solid"/>
              <a:round/>
            </a:ln>
          </p:spPr>
          <p:txBody>
            <a:bodyPr/>
            <a:lstStyle/>
            <a:p>
              <a:endParaRPr lang="en-US"/>
            </a:p>
          </p:txBody>
        </p:sp>
        <p:sp>
          <p:nvSpPr>
            <p:cNvPr id="5" name="TextBox 5"/>
            <p:cNvSpPr txBox="1"/>
            <p:nvPr/>
          </p:nvSpPr>
          <p:spPr>
            <a:xfrm>
              <a:off x="0" y="-38100"/>
              <a:ext cx="1678040" cy="1566500"/>
            </a:xfrm>
            <a:prstGeom prst="rect">
              <a:avLst/>
            </a:prstGeom>
          </p:spPr>
          <p:txBody>
            <a:bodyPr lIns="50800" tIns="50800" rIns="50800" bIns="50800" rtlCol="0" anchor="ctr"/>
            <a:lstStyle/>
            <a:p>
              <a:pPr algn="ctr">
                <a:lnSpc>
                  <a:spcPts val="3157"/>
                </a:lnSpc>
              </a:pPr>
              <a:endParaRPr/>
            </a:p>
          </p:txBody>
        </p:sp>
      </p:grpSp>
      <p:grpSp>
        <p:nvGrpSpPr>
          <p:cNvPr id="6" name="Group 6"/>
          <p:cNvGrpSpPr/>
          <p:nvPr/>
        </p:nvGrpSpPr>
        <p:grpSpPr>
          <a:xfrm>
            <a:off x="1383235" y="3773591"/>
            <a:ext cx="5890838" cy="5314331"/>
            <a:chOff x="0" y="0"/>
            <a:chExt cx="912645" cy="823329"/>
          </a:xfrm>
        </p:grpSpPr>
        <p:sp>
          <p:nvSpPr>
            <p:cNvPr id="7" name="Freeform 7"/>
            <p:cNvSpPr/>
            <p:nvPr/>
          </p:nvSpPr>
          <p:spPr>
            <a:xfrm>
              <a:off x="0" y="0"/>
              <a:ext cx="912645" cy="823329"/>
            </a:xfrm>
            <a:custGeom>
              <a:avLst/>
              <a:gdLst/>
              <a:ahLst/>
              <a:cxnLst/>
              <a:rect l="l" t="t" r="r" b="b"/>
              <a:pathLst>
                <a:path w="912645" h="823329">
                  <a:moveTo>
                    <a:pt x="42055" y="0"/>
                  </a:moveTo>
                  <a:lnTo>
                    <a:pt x="870590" y="0"/>
                  </a:lnTo>
                  <a:cubicBezTo>
                    <a:pt x="881743" y="0"/>
                    <a:pt x="892440" y="4431"/>
                    <a:pt x="900327" y="12318"/>
                  </a:cubicBezTo>
                  <a:cubicBezTo>
                    <a:pt x="908214" y="20205"/>
                    <a:pt x="912645" y="30902"/>
                    <a:pt x="912645" y="42055"/>
                  </a:cubicBezTo>
                  <a:lnTo>
                    <a:pt x="912645" y="781274"/>
                  </a:lnTo>
                  <a:cubicBezTo>
                    <a:pt x="912645" y="792427"/>
                    <a:pt x="908214" y="803124"/>
                    <a:pt x="900327" y="811011"/>
                  </a:cubicBezTo>
                  <a:cubicBezTo>
                    <a:pt x="892440" y="818898"/>
                    <a:pt x="881743" y="823329"/>
                    <a:pt x="870590" y="823329"/>
                  </a:cubicBezTo>
                  <a:lnTo>
                    <a:pt x="42055" y="823329"/>
                  </a:lnTo>
                  <a:cubicBezTo>
                    <a:pt x="30902" y="823329"/>
                    <a:pt x="20205" y="818898"/>
                    <a:pt x="12318" y="811011"/>
                  </a:cubicBezTo>
                  <a:cubicBezTo>
                    <a:pt x="4431" y="803124"/>
                    <a:pt x="0" y="792427"/>
                    <a:pt x="0" y="781274"/>
                  </a:cubicBezTo>
                  <a:lnTo>
                    <a:pt x="0" y="42055"/>
                  </a:lnTo>
                  <a:cubicBezTo>
                    <a:pt x="0" y="30902"/>
                    <a:pt x="4431" y="20205"/>
                    <a:pt x="12318" y="12318"/>
                  </a:cubicBezTo>
                  <a:cubicBezTo>
                    <a:pt x="20205" y="4431"/>
                    <a:pt x="30902" y="0"/>
                    <a:pt x="42055" y="0"/>
                  </a:cubicBezTo>
                  <a:close/>
                </a:path>
              </a:pathLst>
            </a:custGeom>
            <a:blipFill>
              <a:blip r:embed="rId4"/>
              <a:stretch>
                <a:fillRect l="-17702" r="-17702"/>
              </a:stretch>
            </a:blipFill>
          </p:spPr>
          <p:txBody>
            <a:bodyPr/>
            <a:lstStyle/>
            <a:p>
              <a:endParaRPr lang="en-US"/>
            </a:p>
          </p:txBody>
        </p:sp>
      </p:grpSp>
      <p:grpSp>
        <p:nvGrpSpPr>
          <p:cNvPr id="8" name="Group 8"/>
          <p:cNvGrpSpPr/>
          <p:nvPr/>
        </p:nvGrpSpPr>
        <p:grpSpPr>
          <a:xfrm>
            <a:off x="7936194" y="3520760"/>
            <a:ext cx="9020664" cy="1736033"/>
            <a:chOff x="0" y="0"/>
            <a:chExt cx="2350921" cy="452436"/>
          </a:xfrm>
        </p:grpSpPr>
        <p:sp>
          <p:nvSpPr>
            <p:cNvPr id="9" name="Freeform 9"/>
            <p:cNvSpPr/>
            <p:nvPr/>
          </p:nvSpPr>
          <p:spPr>
            <a:xfrm>
              <a:off x="0" y="0"/>
              <a:ext cx="2350921" cy="452436"/>
            </a:xfrm>
            <a:custGeom>
              <a:avLst/>
              <a:gdLst/>
              <a:ahLst/>
              <a:cxnLst/>
              <a:rect l="l" t="t" r="r" b="b"/>
              <a:pathLst>
                <a:path w="2350921" h="452436">
                  <a:moveTo>
                    <a:pt x="17165" y="0"/>
                  </a:moveTo>
                  <a:lnTo>
                    <a:pt x="2333756" y="0"/>
                  </a:lnTo>
                  <a:cubicBezTo>
                    <a:pt x="2338309" y="0"/>
                    <a:pt x="2342674" y="1808"/>
                    <a:pt x="2345894" y="5027"/>
                  </a:cubicBezTo>
                  <a:cubicBezTo>
                    <a:pt x="2349113" y="8247"/>
                    <a:pt x="2350921" y="12612"/>
                    <a:pt x="2350921" y="17165"/>
                  </a:cubicBezTo>
                  <a:lnTo>
                    <a:pt x="2350921" y="435272"/>
                  </a:lnTo>
                  <a:cubicBezTo>
                    <a:pt x="2350921" y="439824"/>
                    <a:pt x="2349113" y="444190"/>
                    <a:pt x="2345894" y="447409"/>
                  </a:cubicBezTo>
                  <a:cubicBezTo>
                    <a:pt x="2342674" y="450628"/>
                    <a:pt x="2338309" y="452436"/>
                    <a:pt x="2333756" y="452436"/>
                  </a:cubicBezTo>
                  <a:lnTo>
                    <a:pt x="17165" y="452436"/>
                  </a:lnTo>
                  <a:cubicBezTo>
                    <a:pt x="7685" y="452436"/>
                    <a:pt x="0" y="444751"/>
                    <a:pt x="0" y="435272"/>
                  </a:cubicBezTo>
                  <a:lnTo>
                    <a:pt x="0" y="17165"/>
                  </a:lnTo>
                  <a:cubicBezTo>
                    <a:pt x="0" y="12612"/>
                    <a:pt x="1808" y="8247"/>
                    <a:pt x="5027" y="5027"/>
                  </a:cubicBezTo>
                  <a:cubicBezTo>
                    <a:pt x="8247" y="1808"/>
                    <a:pt x="12612" y="0"/>
                    <a:pt x="17165" y="0"/>
                  </a:cubicBezTo>
                  <a:close/>
                </a:path>
              </a:pathLst>
            </a:custGeom>
            <a:solidFill>
              <a:srgbClr val="2C2227"/>
            </a:solidFill>
            <a:ln w="19050" cap="sq">
              <a:solidFill>
                <a:srgbClr val="FFFFFF"/>
              </a:solidFill>
              <a:prstDash val="solid"/>
              <a:miter/>
            </a:ln>
          </p:spPr>
          <p:txBody>
            <a:bodyPr/>
            <a:lstStyle/>
            <a:p>
              <a:endParaRPr lang="en-US"/>
            </a:p>
          </p:txBody>
        </p:sp>
        <p:sp>
          <p:nvSpPr>
            <p:cNvPr id="10" name="TextBox 10"/>
            <p:cNvSpPr txBox="1"/>
            <p:nvPr/>
          </p:nvSpPr>
          <p:spPr>
            <a:xfrm>
              <a:off x="0" y="-38100"/>
              <a:ext cx="2350921" cy="490536"/>
            </a:xfrm>
            <a:prstGeom prst="rect">
              <a:avLst/>
            </a:prstGeom>
          </p:spPr>
          <p:txBody>
            <a:bodyPr lIns="50800" tIns="50800" rIns="50800" bIns="50800" rtlCol="0" anchor="ctr"/>
            <a:lstStyle/>
            <a:p>
              <a:pPr algn="ctr">
                <a:lnSpc>
                  <a:spcPts val="3157"/>
                </a:lnSpc>
              </a:pPr>
              <a:endParaRPr/>
            </a:p>
          </p:txBody>
        </p:sp>
      </p:grpSp>
      <p:grpSp>
        <p:nvGrpSpPr>
          <p:cNvPr id="11" name="Group 11"/>
          <p:cNvGrpSpPr/>
          <p:nvPr/>
        </p:nvGrpSpPr>
        <p:grpSpPr>
          <a:xfrm>
            <a:off x="7936194" y="5577882"/>
            <a:ext cx="9020664" cy="1736033"/>
            <a:chOff x="0" y="0"/>
            <a:chExt cx="2350921" cy="452436"/>
          </a:xfrm>
        </p:grpSpPr>
        <p:sp>
          <p:nvSpPr>
            <p:cNvPr id="12" name="Freeform 12"/>
            <p:cNvSpPr/>
            <p:nvPr/>
          </p:nvSpPr>
          <p:spPr>
            <a:xfrm>
              <a:off x="0" y="0"/>
              <a:ext cx="2350921" cy="452436"/>
            </a:xfrm>
            <a:custGeom>
              <a:avLst/>
              <a:gdLst/>
              <a:ahLst/>
              <a:cxnLst/>
              <a:rect l="l" t="t" r="r" b="b"/>
              <a:pathLst>
                <a:path w="2350921" h="452436">
                  <a:moveTo>
                    <a:pt x="17165" y="0"/>
                  </a:moveTo>
                  <a:lnTo>
                    <a:pt x="2333756" y="0"/>
                  </a:lnTo>
                  <a:cubicBezTo>
                    <a:pt x="2338309" y="0"/>
                    <a:pt x="2342674" y="1808"/>
                    <a:pt x="2345894" y="5027"/>
                  </a:cubicBezTo>
                  <a:cubicBezTo>
                    <a:pt x="2349113" y="8247"/>
                    <a:pt x="2350921" y="12612"/>
                    <a:pt x="2350921" y="17165"/>
                  </a:cubicBezTo>
                  <a:lnTo>
                    <a:pt x="2350921" y="435272"/>
                  </a:lnTo>
                  <a:cubicBezTo>
                    <a:pt x="2350921" y="439824"/>
                    <a:pt x="2349113" y="444190"/>
                    <a:pt x="2345894" y="447409"/>
                  </a:cubicBezTo>
                  <a:cubicBezTo>
                    <a:pt x="2342674" y="450628"/>
                    <a:pt x="2338309" y="452436"/>
                    <a:pt x="2333756" y="452436"/>
                  </a:cubicBezTo>
                  <a:lnTo>
                    <a:pt x="17165" y="452436"/>
                  </a:lnTo>
                  <a:cubicBezTo>
                    <a:pt x="7685" y="452436"/>
                    <a:pt x="0" y="444751"/>
                    <a:pt x="0" y="435272"/>
                  </a:cubicBezTo>
                  <a:lnTo>
                    <a:pt x="0" y="17165"/>
                  </a:lnTo>
                  <a:cubicBezTo>
                    <a:pt x="0" y="12612"/>
                    <a:pt x="1808" y="8247"/>
                    <a:pt x="5027" y="5027"/>
                  </a:cubicBezTo>
                  <a:cubicBezTo>
                    <a:pt x="8247" y="1808"/>
                    <a:pt x="12612" y="0"/>
                    <a:pt x="17165" y="0"/>
                  </a:cubicBezTo>
                  <a:close/>
                </a:path>
              </a:pathLst>
            </a:custGeom>
            <a:solidFill>
              <a:srgbClr val="2C2227"/>
            </a:solidFill>
            <a:ln w="19050" cap="sq">
              <a:solidFill>
                <a:srgbClr val="FFFFFF"/>
              </a:solidFill>
              <a:prstDash val="solid"/>
              <a:miter/>
            </a:ln>
          </p:spPr>
          <p:txBody>
            <a:bodyPr/>
            <a:lstStyle/>
            <a:p>
              <a:endParaRPr lang="en-US"/>
            </a:p>
          </p:txBody>
        </p:sp>
        <p:sp>
          <p:nvSpPr>
            <p:cNvPr id="13" name="TextBox 13"/>
            <p:cNvSpPr txBox="1"/>
            <p:nvPr/>
          </p:nvSpPr>
          <p:spPr>
            <a:xfrm>
              <a:off x="0" y="-38100"/>
              <a:ext cx="2350921" cy="490536"/>
            </a:xfrm>
            <a:prstGeom prst="rect">
              <a:avLst/>
            </a:prstGeom>
          </p:spPr>
          <p:txBody>
            <a:bodyPr lIns="50800" tIns="50800" rIns="50800" bIns="50800" rtlCol="0" anchor="ctr"/>
            <a:lstStyle/>
            <a:p>
              <a:pPr algn="ctr">
                <a:lnSpc>
                  <a:spcPts val="3157"/>
                </a:lnSpc>
              </a:pPr>
              <a:endParaRPr/>
            </a:p>
          </p:txBody>
        </p:sp>
      </p:grpSp>
      <p:grpSp>
        <p:nvGrpSpPr>
          <p:cNvPr id="14" name="Group 14"/>
          <p:cNvGrpSpPr/>
          <p:nvPr/>
        </p:nvGrpSpPr>
        <p:grpSpPr>
          <a:xfrm>
            <a:off x="7936194" y="7635005"/>
            <a:ext cx="9020664" cy="1736033"/>
            <a:chOff x="0" y="0"/>
            <a:chExt cx="2350921" cy="452436"/>
          </a:xfrm>
        </p:grpSpPr>
        <p:sp>
          <p:nvSpPr>
            <p:cNvPr id="15" name="Freeform 15"/>
            <p:cNvSpPr/>
            <p:nvPr/>
          </p:nvSpPr>
          <p:spPr>
            <a:xfrm>
              <a:off x="0" y="0"/>
              <a:ext cx="2350921" cy="452436"/>
            </a:xfrm>
            <a:custGeom>
              <a:avLst/>
              <a:gdLst/>
              <a:ahLst/>
              <a:cxnLst/>
              <a:rect l="l" t="t" r="r" b="b"/>
              <a:pathLst>
                <a:path w="2350921" h="452436">
                  <a:moveTo>
                    <a:pt x="17165" y="0"/>
                  </a:moveTo>
                  <a:lnTo>
                    <a:pt x="2333756" y="0"/>
                  </a:lnTo>
                  <a:cubicBezTo>
                    <a:pt x="2338309" y="0"/>
                    <a:pt x="2342674" y="1808"/>
                    <a:pt x="2345894" y="5027"/>
                  </a:cubicBezTo>
                  <a:cubicBezTo>
                    <a:pt x="2349113" y="8247"/>
                    <a:pt x="2350921" y="12612"/>
                    <a:pt x="2350921" y="17165"/>
                  </a:cubicBezTo>
                  <a:lnTo>
                    <a:pt x="2350921" y="435272"/>
                  </a:lnTo>
                  <a:cubicBezTo>
                    <a:pt x="2350921" y="439824"/>
                    <a:pt x="2349113" y="444190"/>
                    <a:pt x="2345894" y="447409"/>
                  </a:cubicBezTo>
                  <a:cubicBezTo>
                    <a:pt x="2342674" y="450628"/>
                    <a:pt x="2338309" y="452436"/>
                    <a:pt x="2333756" y="452436"/>
                  </a:cubicBezTo>
                  <a:lnTo>
                    <a:pt x="17165" y="452436"/>
                  </a:lnTo>
                  <a:cubicBezTo>
                    <a:pt x="7685" y="452436"/>
                    <a:pt x="0" y="444751"/>
                    <a:pt x="0" y="435272"/>
                  </a:cubicBezTo>
                  <a:lnTo>
                    <a:pt x="0" y="17165"/>
                  </a:lnTo>
                  <a:cubicBezTo>
                    <a:pt x="0" y="12612"/>
                    <a:pt x="1808" y="8247"/>
                    <a:pt x="5027" y="5027"/>
                  </a:cubicBezTo>
                  <a:cubicBezTo>
                    <a:pt x="8247" y="1808"/>
                    <a:pt x="12612" y="0"/>
                    <a:pt x="17165" y="0"/>
                  </a:cubicBezTo>
                  <a:close/>
                </a:path>
              </a:pathLst>
            </a:custGeom>
            <a:solidFill>
              <a:srgbClr val="2C2227"/>
            </a:solidFill>
            <a:ln w="19050" cap="sq">
              <a:solidFill>
                <a:srgbClr val="FFFFFF"/>
              </a:solidFill>
              <a:prstDash val="solid"/>
              <a:miter/>
            </a:ln>
          </p:spPr>
          <p:txBody>
            <a:bodyPr/>
            <a:lstStyle/>
            <a:p>
              <a:endParaRPr lang="en-US"/>
            </a:p>
          </p:txBody>
        </p:sp>
        <p:sp>
          <p:nvSpPr>
            <p:cNvPr id="16" name="TextBox 16"/>
            <p:cNvSpPr txBox="1"/>
            <p:nvPr/>
          </p:nvSpPr>
          <p:spPr>
            <a:xfrm>
              <a:off x="0" y="-38100"/>
              <a:ext cx="2350921" cy="490536"/>
            </a:xfrm>
            <a:prstGeom prst="rect">
              <a:avLst/>
            </a:prstGeom>
          </p:spPr>
          <p:txBody>
            <a:bodyPr lIns="50800" tIns="50800" rIns="50800" bIns="50800" rtlCol="0" anchor="ctr"/>
            <a:lstStyle/>
            <a:p>
              <a:pPr algn="ctr">
                <a:lnSpc>
                  <a:spcPts val="3157"/>
                </a:lnSpc>
              </a:pPr>
              <a:endParaRPr/>
            </a:p>
          </p:txBody>
        </p:sp>
      </p:grpSp>
      <p:sp>
        <p:nvSpPr>
          <p:cNvPr id="17" name="TextBox 17"/>
          <p:cNvSpPr txBox="1"/>
          <p:nvPr/>
        </p:nvSpPr>
        <p:spPr>
          <a:xfrm>
            <a:off x="1277352" y="953573"/>
            <a:ext cx="9067445" cy="798829"/>
          </a:xfrm>
          <a:prstGeom prst="rect">
            <a:avLst/>
          </a:prstGeom>
        </p:spPr>
        <p:txBody>
          <a:bodyPr lIns="0" tIns="0" rIns="0" bIns="0" rtlCol="0" anchor="t">
            <a:spAutoFit/>
          </a:bodyPr>
          <a:lstStyle/>
          <a:p>
            <a:pPr algn="l">
              <a:lnSpc>
                <a:spcPts val="5766"/>
              </a:lnSpc>
            </a:pPr>
            <a:r>
              <a:rPr lang="en-US" sz="5439" b="1">
                <a:solidFill>
                  <a:srgbClr val="FFFFFF"/>
                </a:solidFill>
                <a:latin typeface="Poppins Medium"/>
                <a:ea typeface="Poppins Medium"/>
                <a:cs typeface="Poppins Medium"/>
                <a:sym typeface="Poppins Medium"/>
              </a:rPr>
              <a:t>AI and the Future of</a:t>
            </a:r>
          </a:p>
        </p:txBody>
      </p:sp>
      <p:sp>
        <p:nvSpPr>
          <p:cNvPr id="18" name="TextBox 18"/>
          <p:cNvSpPr txBox="1"/>
          <p:nvPr/>
        </p:nvSpPr>
        <p:spPr>
          <a:xfrm>
            <a:off x="1226725" y="1686237"/>
            <a:ext cx="9840261" cy="846750"/>
          </a:xfrm>
          <a:prstGeom prst="rect">
            <a:avLst/>
          </a:prstGeom>
        </p:spPr>
        <p:txBody>
          <a:bodyPr lIns="0" tIns="0" rIns="0" bIns="0" rtlCol="0" anchor="t">
            <a:spAutoFit/>
          </a:bodyPr>
          <a:lstStyle/>
          <a:p>
            <a:pPr algn="l">
              <a:lnSpc>
                <a:spcPts val="6201"/>
              </a:lnSpc>
            </a:pPr>
            <a:r>
              <a:rPr lang="en-US" sz="5439" b="1">
                <a:solidFill>
                  <a:srgbClr val="FB47DE"/>
                </a:solidFill>
                <a:latin typeface="Poppins Medium"/>
                <a:ea typeface="Poppins Medium"/>
                <a:cs typeface="Poppins Medium"/>
                <a:sym typeface="Poppins Medium"/>
              </a:rPr>
              <a:t>Customer Experience</a:t>
            </a:r>
          </a:p>
        </p:txBody>
      </p:sp>
      <p:sp>
        <p:nvSpPr>
          <p:cNvPr id="19" name="TextBox 19"/>
          <p:cNvSpPr txBox="1"/>
          <p:nvPr/>
        </p:nvSpPr>
        <p:spPr>
          <a:xfrm>
            <a:off x="8184846" y="3922827"/>
            <a:ext cx="967415" cy="591300"/>
          </a:xfrm>
          <a:prstGeom prst="rect">
            <a:avLst/>
          </a:prstGeom>
        </p:spPr>
        <p:txBody>
          <a:bodyPr lIns="0" tIns="0" rIns="0" bIns="0" rtlCol="0" anchor="t">
            <a:spAutoFit/>
          </a:bodyPr>
          <a:lstStyle/>
          <a:p>
            <a:pPr algn="l">
              <a:lnSpc>
                <a:spcPts val="4387"/>
              </a:lnSpc>
            </a:pPr>
            <a:r>
              <a:rPr lang="en-US" sz="3848" spc="-165">
                <a:solidFill>
                  <a:srgbClr val="FFFFFF"/>
                </a:solidFill>
                <a:latin typeface="Poppins"/>
                <a:ea typeface="Poppins"/>
                <a:cs typeface="Poppins"/>
                <a:sym typeface="Poppins"/>
              </a:rPr>
              <a:t>01</a:t>
            </a:r>
          </a:p>
        </p:txBody>
      </p:sp>
      <p:sp>
        <p:nvSpPr>
          <p:cNvPr id="20" name="TextBox 20"/>
          <p:cNvSpPr txBox="1"/>
          <p:nvPr/>
        </p:nvSpPr>
        <p:spPr>
          <a:xfrm>
            <a:off x="8184846" y="8037072"/>
            <a:ext cx="967415" cy="591300"/>
          </a:xfrm>
          <a:prstGeom prst="rect">
            <a:avLst/>
          </a:prstGeom>
        </p:spPr>
        <p:txBody>
          <a:bodyPr lIns="0" tIns="0" rIns="0" bIns="0" rtlCol="0" anchor="t">
            <a:spAutoFit/>
          </a:bodyPr>
          <a:lstStyle/>
          <a:p>
            <a:pPr algn="l">
              <a:lnSpc>
                <a:spcPts val="4387"/>
              </a:lnSpc>
            </a:pPr>
            <a:r>
              <a:rPr lang="en-US" sz="3848" spc="-165">
                <a:solidFill>
                  <a:srgbClr val="FFFFFF"/>
                </a:solidFill>
                <a:latin typeface="Poppins"/>
                <a:ea typeface="Poppins"/>
                <a:cs typeface="Poppins"/>
                <a:sym typeface="Poppins"/>
              </a:rPr>
              <a:t>03</a:t>
            </a:r>
          </a:p>
        </p:txBody>
      </p:sp>
      <p:sp>
        <p:nvSpPr>
          <p:cNvPr id="21" name="TextBox 21"/>
          <p:cNvSpPr txBox="1"/>
          <p:nvPr/>
        </p:nvSpPr>
        <p:spPr>
          <a:xfrm>
            <a:off x="8184846" y="5979950"/>
            <a:ext cx="967415" cy="591300"/>
          </a:xfrm>
          <a:prstGeom prst="rect">
            <a:avLst/>
          </a:prstGeom>
        </p:spPr>
        <p:txBody>
          <a:bodyPr lIns="0" tIns="0" rIns="0" bIns="0" rtlCol="0" anchor="t">
            <a:spAutoFit/>
          </a:bodyPr>
          <a:lstStyle/>
          <a:p>
            <a:pPr algn="l">
              <a:lnSpc>
                <a:spcPts val="4387"/>
              </a:lnSpc>
            </a:pPr>
            <a:r>
              <a:rPr lang="en-US" sz="3848" spc="-165">
                <a:solidFill>
                  <a:srgbClr val="FFFFFF"/>
                </a:solidFill>
                <a:latin typeface="Poppins"/>
                <a:ea typeface="Poppins"/>
                <a:cs typeface="Poppins"/>
                <a:sym typeface="Poppins"/>
              </a:rPr>
              <a:t>02</a:t>
            </a:r>
          </a:p>
        </p:txBody>
      </p:sp>
      <p:sp>
        <p:nvSpPr>
          <p:cNvPr id="22" name="TextBox 22"/>
          <p:cNvSpPr txBox="1"/>
          <p:nvPr/>
        </p:nvSpPr>
        <p:spPr>
          <a:xfrm>
            <a:off x="9800245" y="962025"/>
            <a:ext cx="6067854" cy="977224"/>
          </a:xfrm>
          <a:prstGeom prst="rect">
            <a:avLst/>
          </a:prstGeom>
        </p:spPr>
        <p:txBody>
          <a:bodyPr lIns="0" tIns="0" rIns="0" bIns="0" rtlCol="0" anchor="t">
            <a:spAutoFit/>
          </a:bodyPr>
          <a:lstStyle/>
          <a:p>
            <a:pPr algn="l">
              <a:lnSpc>
                <a:spcPts val="2606"/>
              </a:lnSpc>
            </a:pPr>
            <a:r>
              <a:rPr lang="en-US" sz="1773">
                <a:solidFill>
                  <a:srgbClr val="FFFFFF"/>
                </a:solidFill>
                <a:latin typeface="Poppins Extra-Light"/>
                <a:ea typeface="Poppins Extra-Light"/>
                <a:cs typeface="Poppins Extra-Light"/>
                <a:sym typeface="Poppins Extra-Light"/>
              </a:rPr>
              <a:t>AI is transforming the customer experience by providing personalized interactions, instant support, and seamless service.</a:t>
            </a:r>
          </a:p>
        </p:txBody>
      </p:sp>
      <p:sp>
        <p:nvSpPr>
          <p:cNvPr id="23" name="TextBox 23"/>
          <p:cNvSpPr txBox="1"/>
          <p:nvPr/>
        </p:nvSpPr>
        <p:spPr>
          <a:xfrm>
            <a:off x="9004719" y="3922827"/>
            <a:ext cx="3829453" cy="324587"/>
          </a:xfrm>
          <a:prstGeom prst="rect">
            <a:avLst/>
          </a:prstGeom>
        </p:spPr>
        <p:txBody>
          <a:bodyPr lIns="0" tIns="0" rIns="0" bIns="0" rtlCol="0" anchor="t">
            <a:spAutoFit/>
          </a:bodyPr>
          <a:lstStyle/>
          <a:p>
            <a:pPr algn="l">
              <a:lnSpc>
                <a:spcPts val="2423"/>
              </a:lnSpc>
            </a:pPr>
            <a:r>
              <a:rPr lang="en-US" sz="2126" b="1">
                <a:solidFill>
                  <a:srgbClr val="FFFFFF"/>
                </a:solidFill>
                <a:latin typeface="Poppins Semi-Bold"/>
                <a:ea typeface="Poppins Semi-Bold"/>
                <a:cs typeface="Poppins Semi-Bold"/>
                <a:sym typeface="Poppins Semi-Bold"/>
              </a:rPr>
              <a:t>Personalized Interactions</a:t>
            </a:r>
          </a:p>
        </p:txBody>
      </p:sp>
      <p:sp>
        <p:nvSpPr>
          <p:cNvPr id="24" name="TextBox 24"/>
          <p:cNvSpPr txBox="1"/>
          <p:nvPr/>
        </p:nvSpPr>
        <p:spPr>
          <a:xfrm>
            <a:off x="9004719" y="4348380"/>
            <a:ext cx="6588531" cy="496821"/>
          </a:xfrm>
          <a:prstGeom prst="rect">
            <a:avLst/>
          </a:prstGeom>
        </p:spPr>
        <p:txBody>
          <a:bodyPr lIns="0" tIns="0" rIns="0" bIns="0" rtlCol="0" anchor="t">
            <a:spAutoFit/>
          </a:bodyPr>
          <a:lstStyle/>
          <a:p>
            <a:pPr marL="0" lvl="0" indent="0" algn="l">
              <a:lnSpc>
                <a:spcPts val="2014"/>
              </a:lnSpc>
              <a:spcBef>
                <a:spcPct val="0"/>
              </a:spcBef>
            </a:pPr>
            <a:r>
              <a:rPr lang="en-US" sz="1438" spc="66">
                <a:solidFill>
                  <a:srgbClr val="FFFFFF"/>
                </a:solidFill>
                <a:latin typeface="Poppins Thin"/>
                <a:ea typeface="Poppins Thin"/>
                <a:cs typeface="Poppins Thin"/>
                <a:sym typeface="Poppins Thin"/>
              </a:rPr>
              <a:t>AI chatbots and virtual assistants provide personalized interactions, answering questions and resolving issues efficiently.</a:t>
            </a:r>
          </a:p>
        </p:txBody>
      </p:sp>
      <p:sp>
        <p:nvSpPr>
          <p:cNvPr id="25" name="TextBox 25"/>
          <p:cNvSpPr txBox="1"/>
          <p:nvPr/>
        </p:nvSpPr>
        <p:spPr>
          <a:xfrm>
            <a:off x="9004719" y="8037072"/>
            <a:ext cx="3829453" cy="324587"/>
          </a:xfrm>
          <a:prstGeom prst="rect">
            <a:avLst/>
          </a:prstGeom>
        </p:spPr>
        <p:txBody>
          <a:bodyPr lIns="0" tIns="0" rIns="0" bIns="0" rtlCol="0" anchor="t">
            <a:spAutoFit/>
          </a:bodyPr>
          <a:lstStyle/>
          <a:p>
            <a:pPr algn="l">
              <a:lnSpc>
                <a:spcPts val="2423"/>
              </a:lnSpc>
            </a:pPr>
            <a:r>
              <a:rPr lang="en-US" sz="2126" b="1">
                <a:solidFill>
                  <a:srgbClr val="FFFFFF"/>
                </a:solidFill>
                <a:latin typeface="Poppins Semi-Bold"/>
                <a:ea typeface="Poppins Semi-Bold"/>
                <a:cs typeface="Poppins Semi-Bold"/>
                <a:sym typeface="Poppins Semi-Bold"/>
              </a:rPr>
              <a:t>Sentiment Analysis</a:t>
            </a:r>
          </a:p>
        </p:txBody>
      </p:sp>
      <p:sp>
        <p:nvSpPr>
          <p:cNvPr id="26" name="TextBox 26"/>
          <p:cNvSpPr txBox="1"/>
          <p:nvPr/>
        </p:nvSpPr>
        <p:spPr>
          <a:xfrm>
            <a:off x="9004719" y="8462625"/>
            <a:ext cx="6414175" cy="496821"/>
          </a:xfrm>
          <a:prstGeom prst="rect">
            <a:avLst/>
          </a:prstGeom>
        </p:spPr>
        <p:txBody>
          <a:bodyPr lIns="0" tIns="0" rIns="0" bIns="0" rtlCol="0" anchor="t">
            <a:spAutoFit/>
          </a:bodyPr>
          <a:lstStyle/>
          <a:p>
            <a:pPr marL="0" lvl="0" indent="0" algn="l">
              <a:lnSpc>
                <a:spcPts val="2014"/>
              </a:lnSpc>
              <a:spcBef>
                <a:spcPct val="0"/>
              </a:spcBef>
            </a:pPr>
            <a:r>
              <a:rPr lang="en-US" sz="1438" spc="66">
                <a:solidFill>
                  <a:srgbClr val="FFFFFF"/>
                </a:solidFill>
                <a:latin typeface="Poppins Thin"/>
                <a:ea typeface="Poppins Thin"/>
                <a:cs typeface="Poppins Thin"/>
                <a:sym typeface="Poppins Thin"/>
              </a:rPr>
              <a:t>AI analyzes customer feedback and sentiment, providing insights into customer satisfaction and areas for improvement.</a:t>
            </a:r>
          </a:p>
        </p:txBody>
      </p:sp>
      <p:sp>
        <p:nvSpPr>
          <p:cNvPr id="27" name="TextBox 27"/>
          <p:cNvSpPr txBox="1"/>
          <p:nvPr/>
        </p:nvSpPr>
        <p:spPr>
          <a:xfrm>
            <a:off x="9004719" y="5979950"/>
            <a:ext cx="3829453" cy="324587"/>
          </a:xfrm>
          <a:prstGeom prst="rect">
            <a:avLst/>
          </a:prstGeom>
        </p:spPr>
        <p:txBody>
          <a:bodyPr lIns="0" tIns="0" rIns="0" bIns="0" rtlCol="0" anchor="t">
            <a:spAutoFit/>
          </a:bodyPr>
          <a:lstStyle/>
          <a:p>
            <a:pPr algn="l">
              <a:lnSpc>
                <a:spcPts val="2423"/>
              </a:lnSpc>
            </a:pPr>
            <a:r>
              <a:rPr lang="en-US" sz="2126" b="1">
                <a:solidFill>
                  <a:srgbClr val="FFFFFF"/>
                </a:solidFill>
                <a:latin typeface="Poppins Semi-Bold"/>
                <a:ea typeface="Poppins Semi-Bold"/>
                <a:cs typeface="Poppins Semi-Bold"/>
                <a:sym typeface="Poppins Semi-Bold"/>
              </a:rPr>
              <a:t>Predictive Maintenance</a:t>
            </a:r>
          </a:p>
        </p:txBody>
      </p:sp>
      <p:sp>
        <p:nvSpPr>
          <p:cNvPr id="28" name="TextBox 28"/>
          <p:cNvSpPr txBox="1"/>
          <p:nvPr/>
        </p:nvSpPr>
        <p:spPr>
          <a:xfrm>
            <a:off x="9027962" y="6405502"/>
            <a:ext cx="6712829" cy="496821"/>
          </a:xfrm>
          <a:prstGeom prst="rect">
            <a:avLst/>
          </a:prstGeom>
        </p:spPr>
        <p:txBody>
          <a:bodyPr lIns="0" tIns="0" rIns="0" bIns="0" rtlCol="0" anchor="t">
            <a:spAutoFit/>
          </a:bodyPr>
          <a:lstStyle/>
          <a:p>
            <a:pPr marL="0" lvl="0" indent="0" algn="l">
              <a:lnSpc>
                <a:spcPts val="2014"/>
              </a:lnSpc>
              <a:spcBef>
                <a:spcPct val="0"/>
              </a:spcBef>
            </a:pPr>
            <a:r>
              <a:rPr lang="en-US" sz="1438" spc="66">
                <a:solidFill>
                  <a:srgbClr val="FFFFFF"/>
                </a:solidFill>
                <a:latin typeface="Poppins Thin"/>
                <a:ea typeface="Poppins Thin"/>
                <a:cs typeface="Poppins Thin"/>
                <a:sym typeface="Poppins Thin"/>
              </a:rPr>
              <a:t>AI can predict potential issues with products and services, enabling proactive support and minimizing downtime.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50000">
              <a:srgbClr val="000000">
                <a:alpha val="100000"/>
              </a:srgbClr>
            </a:gs>
            <a:gs pos="100000">
              <a:srgbClr val="34011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rot="1908129">
            <a:off x="-3202967" y="-633048"/>
            <a:ext cx="8274515" cy="11553097"/>
          </a:xfrm>
          <a:custGeom>
            <a:avLst/>
            <a:gdLst/>
            <a:ahLst/>
            <a:cxnLst/>
            <a:rect l="l" t="t" r="r" b="b"/>
            <a:pathLst>
              <a:path w="8274515" h="11553097">
                <a:moveTo>
                  <a:pt x="0" y="0"/>
                </a:moveTo>
                <a:lnTo>
                  <a:pt x="8274515" y="0"/>
                </a:lnTo>
                <a:lnTo>
                  <a:pt x="8274515" y="11553096"/>
                </a:lnTo>
                <a:lnTo>
                  <a:pt x="0" y="11553096"/>
                </a:lnTo>
                <a:lnTo>
                  <a:pt x="0" y="0"/>
                </a:lnTo>
                <a:close/>
              </a:path>
            </a:pathLst>
          </a:custGeom>
          <a:blipFill>
            <a:blip r:embed="rId2">
              <a:alphaModFix amt="55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grpSp>
        <p:nvGrpSpPr>
          <p:cNvPr id="3" name="Group 3"/>
          <p:cNvGrpSpPr/>
          <p:nvPr/>
        </p:nvGrpSpPr>
        <p:grpSpPr>
          <a:xfrm>
            <a:off x="1938929" y="5955960"/>
            <a:ext cx="1897710" cy="1897710"/>
            <a:chOff x="0" y="0"/>
            <a:chExt cx="499808" cy="499808"/>
          </a:xfrm>
        </p:grpSpPr>
        <p:sp>
          <p:nvSpPr>
            <p:cNvPr id="4" name="Freeform 4"/>
            <p:cNvSpPr/>
            <p:nvPr/>
          </p:nvSpPr>
          <p:spPr>
            <a:xfrm>
              <a:off x="0" y="0"/>
              <a:ext cx="499808" cy="499808"/>
            </a:xfrm>
            <a:custGeom>
              <a:avLst/>
              <a:gdLst/>
              <a:ahLst/>
              <a:cxnLst/>
              <a:rect l="l" t="t" r="r" b="b"/>
              <a:pathLst>
                <a:path w="499808" h="499808">
                  <a:moveTo>
                    <a:pt x="77513" y="0"/>
                  </a:moveTo>
                  <a:lnTo>
                    <a:pt x="422296" y="0"/>
                  </a:lnTo>
                  <a:cubicBezTo>
                    <a:pt x="465105" y="0"/>
                    <a:pt x="499808" y="34704"/>
                    <a:pt x="499808" y="77513"/>
                  </a:cubicBezTo>
                  <a:lnTo>
                    <a:pt x="499808" y="422296"/>
                  </a:lnTo>
                  <a:cubicBezTo>
                    <a:pt x="499808" y="465105"/>
                    <a:pt x="465105" y="499808"/>
                    <a:pt x="422296" y="499808"/>
                  </a:cubicBezTo>
                  <a:lnTo>
                    <a:pt x="77513" y="499808"/>
                  </a:lnTo>
                  <a:cubicBezTo>
                    <a:pt x="34704" y="499808"/>
                    <a:pt x="0" y="465105"/>
                    <a:pt x="0" y="422296"/>
                  </a:cubicBezTo>
                  <a:lnTo>
                    <a:pt x="0" y="77513"/>
                  </a:lnTo>
                  <a:cubicBezTo>
                    <a:pt x="0" y="34704"/>
                    <a:pt x="34704" y="0"/>
                    <a:pt x="77513" y="0"/>
                  </a:cubicBezTo>
                  <a:close/>
                </a:path>
              </a:pathLst>
            </a:custGeom>
            <a:gradFill rotWithShape="1">
              <a:gsLst>
                <a:gs pos="0">
                  <a:srgbClr val="B8089C">
                    <a:alpha val="100000"/>
                  </a:srgbClr>
                </a:gs>
                <a:gs pos="100000">
                  <a:srgbClr val="872BBF">
                    <a:alpha val="100000"/>
                  </a:srgbClr>
                </a:gs>
              </a:gsLst>
              <a:lin ang="0"/>
            </a:gradFill>
          </p:spPr>
          <p:txBody>
            <a:bodyPr/>
            <a:lstStyle/>
            <a:p>
              <a:endParaRPr lang="en-US"/>
            </a:p>
          </p:txBody>
        </p:sp>
        <p:sp>
          <p:nvSpPr>
            <p:cNvPr id="5" name="TextBox 5"/>
            <p:cNvSpPr txBox="1"/>
            <p:nvPr/>
          </p:nvSpPr>
          <p:spPr>
            <a:xfrm>
              <a:off x="0" y="-38100"/>
              <a:ext cx="499808" cy="537908"/>
            </a:xfrm>
            <a:prstGeom prst="rect">
              <a:avLst/>
            </a:prstGeom>
          </p:spPr>
          <p:txBody>
            <a:bodyPr lIns="50800" tIns="50800" rIns="50800" bIns="50800" rtlCol="0" anchor="ctr"/>
            <a:lstStyle/>
            <a:p>
              <a:pPr algn="ctr">
                <a:lnSpc>
                  <a:spcPts val="3157"/>
                </a:lnSpc>
              </a:pPr>
              <a:endParaRPr/>
            </a:p>
          </p:txBody>
        </p:sp>
      </p:grpSp>
      <p:grpSp>
        <p:nvGrpSpPr>
          <p:cNvPr id="6" name="Group 6"/>
          <p:cNvGrpSpPr/>
          <p:nvPr/>
        </p:nvGrpSpPr>
        <p:grpSpPr>
          <a:xfrm>
            <a:off x="6888772" y="5955960"/>
            <a:ext cx="1897710" cy="1897710"/>
            <a:chOff x="0" y="0"/>
            <a:chExt cx="499808" cy="499808"/>
          </a:xfrm>
        </p:grpSpPr>
        <p:sp>
          <p:nvSpPr>
            <p:cNvPr id="7" name="Freeform 7"/>
            <p:cNvSpPr/>
            <p:nvPr/>
          </p:nvSpPr>
          <p:spPr>
            <a:xfrm>
              <a:off x="0" y="0"/>
              <a:ext cx="499808" cy="499808"/>
            </a:xfrm>
            <a:custGeom>
              <a:avLst/>
              <a:gdLst/>
              <a:ahLst/>
              <a:cxnLst/>
              <a:rect l="l" t="t" r="r" b="b"/>
              <a:pathLst>
                <a:path w="499808" h="499808">
                  <a:moveTo>
                    <a:pt x="77513" y="0"/>
                  </a:moveTo>
                  <a:lnTo>
                    <a:pt x="422296" y="0"/>
                  </a:lnTo>
                  <a:cubicBezTo>
                    <a:pt x="465105" y="0"/>
                    <a:pt x="499808" y="34704"/>
                    <a:pt x="499808" y="77513"/>
                  </a:cubicBezTo>
                  <a:lnTo>
                    <a:pt x="499808" y="422296"/>
                  </a:lnTo>
                  <a:cubicBezTo>
                    <a:pt x="499808" y="465105"/>
                    <a:pt x="465105" y="499808"/>
                    <a:pt x="422296" y="499808"/>
                  </a:cubicBezTo>
                  <a:lnTo>
                    <a:pt x="77513" y="499808"/>
                  </a:lnTo>
                  <a:cubicBezTo>
                    <a:pt x="34704" y="499808"/>
                    <a:pt x="0" y="465105"/>
                    <a:pt x="0" y="422296"/>
                  </a:cubicBezTo>
                  <a:lnTo>
                    <a:pt x="0" y="77513"/>
                  </a:lnTo>
                  <a:cubicBezTo>
                    <a:pt x="0" y="34704"/>
                    <a:pt x="34704" y="0"/>
                    <a:pt x="77513" y="0"/>
                  </a:cubicBezTo>
                  <a:close/>
                </a:path>
              </a:pathLst>
            </a:custGeom>
            <a:gradFill rotWithShape="1">
              <a:gsLst>
                <a:gs pos="0">
                  <a:srgbClr val="B8089C">
                    <a:alpha val="100000"/>
                  </a:srgbClr>
                </a:gs>
                <a:gs pos="100000">
                  <a:srgbClr val="872BBF">
                    <a:alpha val="100000"/>
                  </a:srgbClr>
                </a:gs>
              </a:gsLst>
              <a:lin ang="0"/>
            </a:gradFill>
          </p:spPr>
          <p:txBody>
            <a:bodyPr/>
            <a:lstStyle/>
            <a:p>
              <a:endParaRPr lang="en-US"/>
            </a:p>
          </p:txBody>
        </p:sp>
        <p:sp>
          <p:nvSpPr>
            <p:cNvPr id="8" name="TextBox 8"/>
            <p:cNvSpPr txBox="1"/>
            <p:nvPr/>
          </p:nvSpPr>
          <p:spPr>
            <a:xfrm>
              <a:off x="0" y="-38100"/>
              <a:ext cx="499808" cy="537908"/>
            </a:xfrm>
            <a:prstGeom prst="rect">
              <a:avLst/>
            </a:prstGeom>
          </p:spPr>
          <p:txBody>
            <a:bodyPr lIns="50800" tIns="50800" rIns="50800" bIns="50800" rtlCol="0" anchor="ctr"/>
            <a:lstStyle/>
            <a:p>
              <a:pPr algn="ctr">
                <a:lnSpc>
                  <a:spcPts val="3157"/>
                </a:lnSpc>
              </a:pPr>
              <a:endParaRPr/>
            </a:p>
          </p:txBody>
        </p:sp>
      </p:grpSp>
      <p:grpSp>
        <p:nvGrpSpPr>
          <p:cNvPr id="9" name="Group 9"/>
          <p:cNvGrpSpPr/>
          <p:nvPr/>
        </p:nvGrpSpPr>
        <p:grpSpPr>
          <a:xfrm>
            <a:off x="1938929" y="3132246"/>
            <a:ext cx="14390886" cy="1499739"/>
            <a:chOff x="0" y="0"/>
            <a:chExt cx="3750482" cy="390855"/>
          </a:xfrm>
        </p:grpSpPr>
        <p:sp>
          <p:nvSpPr>
            <p:cNvPr id="10" name="Freeform 10"/>
            <p:cNvSpPr/>
            <p:nvPr/>
          </p:nvSpPr>
          <p:spPr>
            <a:xfrm>
              <a:off x="0" y="0"/>
              <a:ext cx="3750482" cy="390855"/>
            </a:xfrm>
            <a:custGeom>
              <a:avLst/>
              <a:gdLst/>
              <a:ahLst/>
              <a:cxnLst/>
              <a:rect l="l" t="t" r="r" b="b"/>
              <a:pathLst>
                <a:path w="3750482" h="390855">
                  <a:moveTo>
                    <a:pt x="10759" y="0"/>
                  </a:moveTo>
                  <a:lnTo>
                    <a:pt x="3739723" y="0"/>
                  </a:lnTo>
                  <a:cubicBezTo>
                    <a:pt x="3742577" y="0"/>
                    <a:pt x="3745313" y="1134"/>
                    <a:pt x="3747331" y="3151"/>
                  </a:cubicBezTo>
                  <a:cubicBezTo>
                    <a:pt x="3749349" y="5169"/>
                    <a:pt x="3750482" y="7906"/>
                    <a:pt x="3750482" y="10759"/>
                  </a:cubicBezTo>
                  <a:lnTo>
                    <a:pt x="3750482" y="380095"/>
                  </a:lnTo>
                  <a:cubicBezTo>
                    <a:pt x="3750482" y="382949"/>
                    <a:pt x="3749349" y="385685"/>
                    <a:pt x="3747331" y="387703"/>
                  </a:cubicBezTo>
                  <a:cubicBezTo>
                    <a:pt x="3745313" y="389721"/>
                    <a:pt x="3742577" y="390855"/>
                    <a:pt x="3739723" y="390855"/>
                  </a:cubicBezTo>
                  <a:lnTo>
                    <a:pt x="10759" y="390855"/>
                  </a:lnTo>
                  <a:cubicBezTo>
                    <a:pt x="7906" y="390855"/>
                    <a:pt x="5169" y="389721"/>
                    <a:pt x="3151" y="387703"/>
                  </a:cubicBezTo>
                  <a:cubicBezTo>
                    <a:pt x="1134" y="385685"/>
                    <a:pt x="0" y="382949"/>
                    <a:pt x="0" y="380095"/>
                  </a:cubicBezTo>
                  <a:lnTo>
                    <a:pt x="0" y="10759"/>
                  </a:lnTo>
                  <a:cubicBezTo>
                    <a:pt x="0" y="7906"/>
                    <a:pt x="1134" y="5169"/>
                    <a:pt x="3151" y="3151"/>
                  </a:cubicBezTo>
                  <a:cubicBezTo>
                    <a:pt x="5169" y="1134"/>
                    <a:pt x="7906" y="0"/>
                    <a:pt x="10759" y="0"/>
                  </a:cubicBezTo>
                  <a:close/>
                </a:path>
              </a:pathLst>
            </a:custGeom>
            <a:solidFill>
              <a:srgbClr val="2C2227"/>
            </a:solidFill>
            <a:ln w="19050" cap="sq">
              <a:solidFill>
                <a:srgbClr val="FFFFFF"/>
              </a:solidFill>
              <a:prstDash val="solid"/>
              <a:miter/>
            </a:ln>
          </p:spPr>
          <p:txBody>
            <a:bodyPr/>
            <a:lstStyle/>
            <a:p>
              <a:endParaRPr lang="en-US"/>
            </a:p>
          </p:txBody>
        </p:sp>
        <p:sp>
          <p:nvSpPr>
            <p:cNvPr id="11" name="TextBox 11"/>
            <p:cNvSpPr txBox="1"/>
            <p:nvPr/>
          </p:nvSpPr>
          <p:spPr>
            <a:xfrm>
              <a:off x="0" y="-38100"/>
              <a:ext cx="3750482" cy="428955"/>
            </a:xfrm>
            <a:prstGeom prst="rect">
              <a:avLst/>
            </a:prstGeom>
          </p:spPr>
          <p:txBody>
            <a:bodyPr lIns="50800" tIns="50800" rIns="50800" bIns="50800" rtlCol="0" anchor="ctr"/>
            <a:lstStyle/>
            <a:p>
              <a:pPr algn="ctr">
                <a:lnSpc>
                  <a:spcPts val="3157"/>
                </a:lnSpc>
              </a:pPr>
              <a:endParaRPr/>
            </a:p>
          </p:txBody>
        </p:sp>
      </p:grpSp>
      <p:grpSp>
        <p:nvGrpSpPr>
          <p:cNvPr id="12" name="Group 12"/>
          <p:cNvGrpSpPr/>
          <p:nvPr/>
        </p:nvGrpSpPr>
        <p:grpSpPr>
          <a:xfrm>
            <a:off x="12500261" y="5955960"/>
            <a:ext cx="1897710" cy="1897710"/>
            <a:chOff x="0" y="0"/>
            <a:chExt cx="499808" cy="499808"/>
          </a:xfrm>
        </p:grpSpPr>
        <p:sp>
          <p:nvSpPr>
            <p:cNvPr id="13" name="Freeform 13"/>
            <p:cNvSpPr/>
            <p:nvPr/>
          </p:nvSpPr>
          <p:spPr>
            <a:xfrm>
              <a:off x="0" y="0"/>
              <a:ext cx="499808" cy="499808"/>
            </a:xfrm>
            <a:custGeom>
              <a:avLst/>
              <a:gdLst/>
              <a:ahLst/>
              <a:cxnLst/>
              <a:rect l="l" t="t" r="r" b="b"/>
              <a:pathLst>
                <a:path w="499808" h="499808">
                  <a:moveTo>
                    <a:pt x="77513" y="0"/>
                  </a:moveTo>
                  <a:lnTo>
                    <a:pt x="422296" y="0"/>
                  </a:lnTo>
                  <a:cubicBezTo>
                    <a:pt x="465105" y="0"/>
                    <a:pt x="499808" y="34704"/>
                    <a:pt x="499808" y="77513"/>
                  </a:cubicBezTo>
                  <a:lnTo>
                    <a:pt x="499808" y="422296"/>
                  </a:lnTo>
                  <a:cubicBezTo>
                    <a:pt x="499808" y="465105"/>
                    <a:pt x="465105" y="499808"/>
                    <a:pt x="422296" y="499808"/>
                  </a:cubicBezTo>
                  <a:lnTo>
                    <a:pt x="77513" y="499808"/>
                  </a:lnTo>
                  <a:cubicBezTo>
                    <a:pt x="34704" y="499808"/>
                    <a:pt x="0" y="465105"/>
                    <a:pt x="0" y="422296"/>
                  </a:cubicBezTo>
                  <a:lnTo>
                    <a:pt x="0" y="77513"/>
                  </a:lnTo>
                  <a:cubicBezTo>
                    <a:pt x="0" y="34704"/>
                    <a:pt x="34704" y="0"/>
                    <a:pt x="77513" y="0"/>
                  </a:cubicBezTo>
                  <a:close/>
                </a:path>
              </a:pathLst>
            </a:custGeom>
            <a:gradFill rotWithShape="1">
              <a:gsLst>
                <a:gs pos="0">
                  <a:srgbClr val="B8089C">
                    <a:alpha val="100000"/>
                  </a:srgbClr>
                </a:gs>
                <a:gs pos="100000">
                  <a:srgbClr val="872BBF">
                    <a:alpha val="100000"/>
                  </a:srgbClr>
                </a:gs>
              </a:gsLst>
              <a:lin ang="0"/>
            </a:gradFill>
          </p:spPr>
          <p:txBody>
            <a:bodyPr/>
            <a:lstStyle/>
            <a:p>
              <a:endParaRPr lang="en-US"/>
            </a:p>
          </p:txBody>
        </p:sp>
        <p:sp>
          <p:nvSpPr>
            <p:cNvPr id="14" name="TextBox 14"/>
            <p:cNvSpPr txBox="1"/>
            <p:nvPr/>
          </p:nvSpPr>
          <p:spPr>
            <a:xfrm>
              <a:off x="0" y="-38100"/>
              <a:ext cx="499808" cy="537908"/>
            </a:xfrm>
            <a:prstGeom prst="rect">
              <a:avLst/>
            </a:prstGeom>
          </p:spPr>
          <p:txBody>
            <a:bodyPr lIns="50800" tIns="50800" rIns="50800" bIns="50800" rtlCol="0" anchor="ctr"/>
            <a:lstStyle/>
            <a:p>
              <a:pPr algn="ctr">
                <a:lnSpc>
                  <a:spcPts val="3157"/>
                </a:lnSpc>
              </a:pPr>
              <a:endParaRPr/>
            </a:p>
          </p:txBody>
        </p:sp>
      </p:grpSp>
      <p:sp>
        <p:nvSpPr>
          <p:cNvPr id="15" name="Freeform 15"/>
          <p:cNvSpPr/>
          <p:nvPr/>
        </p:nvSpPr>
        <p:spPr>
          <a:xfrm>
            <a:off x="2303217" y="6320247"/>
            <a:ext cx="1169136" cy="1169136"/>
          </a:xfrm>
          <a:custGeom>
            <a:avLst/>
            <a:gdLst/>
            <a:ahLst/>
            <a:cxnLst/>
            <a:rect l="l" t="t" r="r" b="b"/>
            <a:pathLst>
              <a:path w="1169136" h="1169136">
                <a:moveTo>
                  <a:pt x="0" y="0"/>
                </a:moveTo>
                <a:lnTo>
                  <a:pt x="1169135" y="0"/>
                </a:lnTo>
                <a:lnTo>
                  <a:pt x="1169135" y="1169136"/>
                </a:lnTo>
                <a:lnTo>
                  <a:pt x="0" y="11691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6" name="Freeform 16"/>
          <p:cNvSpPr/>
          <p:nvPr/>
        </p:nvSpPr>
        <p:spPr>
          <a:xfrm>
            <a:off x="7148482" y="6215670"/>
            <a:ext cx="1378290" cy="1378290"/>
          </a:xfrm>
          <a:custGeom>
            <a:avLst/>
            <a:gdLst/>
            <a:ahLst/>
            <a:cxnLst/>
            <a:rect l="l" t="t" r="r" b="b"/>
            <a:pathLst>
              <a:path w="1378290" h="1378290">
                <a:moveTo>
                  <a:pt x="0" y="0"/>
                </a:moveTo>
                <a:lnTo>
                  <a:pt x="1378290" y="0"/>
                </a:lnTo>
                <a:lnTo>
                  <a:pt x="1378290" y="1378290"/>
                </a:lnTo>
                <a:lnTo>
                  <a:pt x="0" y="13782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p:cNvSpPr/>
          <p:nvPr/>
        </p:nvSpPr>
        <p:spPr>
          <a:xfrm>
            <a:off x="12821392" y="6320247"/>
            <a:ext cx="1255448" cy="1169136"/>
          </a:xfrm>
          <a:custGeom>
            <a:avLst/>
            <a:gdLst/>
            <a:ahLst/>
            <a:cxnLst/>
            <a:rect l="l" t="t" r="r" b="b"/>
            <a:pathLst>
              <a:path w="1255448" h="1169136">
                <a:moveTo>
                  <a:pt x="0" y="0"/>
                </a:moveTo>
                <a:lnTo>
                  <a:pt x="1255448" y="0"/>
                </a:lnTo>
                <a:lnTo>
                  <a:pt x="1255448" y="1169136"/>
                </a:lnTo>
                <a:lnTo>
                  <a:pt x="0" y="116913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8" name="TextBox 18"/>
          <p:cNvSpPr txBox="1"/>
          <p:nvPr/>
        </p:nvSpPr>
        <p:spPr>
          <a:xfrm>
            <a:off x="1995222" y="1139844"/>
            <a:ext cx="6245019" cy="798829"/>
          </a:xfrm>
          <a:prstGeom prst="rect">
            <a:avLst/>
          </a:prstGeom>
        </p:spPr>
        <p:txBody>
          <a:bodyPr lIns="0" tIns="0" rIns="0" bIns="0" rtlCol="0" anchor="t">
            <a:spAutoFit/>
          </a:bodyPr>
          <a:lstStyle/>
          <a:p>
            <a:pPr algn="l">
              <a:lnSpc>
                <a:spcPts val="5766"/>
              </a:lnSpc>
            </a:pPr>
            <a:r>
              <a:rPr lang="en-US" sz="5439" b="1">
                <a:solidFill>
                  <a:srgbClr val="FB47DE"/>
                </a:solidFill>
                <a:latin typeface="Poppins Medium"/>
                <a:ea typeface="Poppins Medium"/>
                <a:cs typeface="Poppins Medium"/>
                <a:sym typeface="Poppins Medium"/>
              </a:rPr>
              <a:t>Leveraging AI for</a:t>
            </a:r>
          </a:p>
        </p:txBody>
      </p:sp>
      <p:sp>
        <p:nvSpPr>
          <p:cNvPr id="19" name="TextBox 19"/>
          <p:cNvSpPr txBox="1"/>
          <p:nvPr/>
        </p:nvSpPr>
        <p:spPr>
          <a:xfrm>
            <a:off x="1938929" y="2091073"/>
            <a:ext cx="13566673" cy="760729"/>
          </a:xfrm>
          <a:prstGeom prst="rect">
            <a:avLst/>
          </a:prstGeom>
        </p:spPr>
        <p:txBody>
          <a:bodyPr lIns="0" tIns="0" rIns="0" bIns="0" rtlCol="0" anchor="t">
            <a:spAutoFit/>
          </a:bodyPr>
          <a:lstStyle/>
          <a:p>
            <a:pPr algn="l">
              <a:lnSpc>
                <a:spcPts val="5517"/>
              </a:lnSpc>
            </a:pPr>
            <a:r>
              <a:rPr lang="en-US" sz="4839" b="1">
                <a:solidFill>
                  <a:srgbClr val="FFFFFF"/>
                </a:solidFill>
                <a:latin typeface="Poppins Medium"/>
                <a:ea typeface="Poppins Medium"/>
                <a:cs typeface="Poppins Medium"/>
                <a:sym typeface="Poppins Medium"/>
              </a:rPr>
              <a:t>Predictive Analytics and Decision-Making</a:t>
            </a:r>
          </a:p>
        </p:txBody>
      </p:sp>
      <p:sp>
        <p:nvSpPr>
          <p:cNvPr id="20" name="TextBox 20"/>
          <p:cNvSpPr txBox="1"/>
          <p:nvPr/>
        </p:nvSpPr>
        <p:spPr>
          <a:xfrm>
            <a:off x="2282443" y="3500189"/>
            <a:ext cx="13223159" cy="687653"/>
          </a:xfrm>
          <a:prstGeom prst="rect">
            <a:avLst/>
          </a:prstGeom>
        </p:spPr>
        <p:txBody>
          <a:bodyPr lIns="0" tIns="0" rIns="0" bIns="0" rtlCol="0" anchor="t">
            <a:spAutoFit/>
          </a:bodyPr>
          <a:lstStyle/>
          <a:p>
            <a:pPr algn="l">
              <a:lnSpc>
                <a:spcPts val="2712"/>
              </a:lnSpc>
            </a:pPr>
            <a:r>
              <a:rPr lang="en-US" sz="1773">
                <a:solidFill>
                  <a:srgbClr val="FFFFFF"/>
                </a:solidFill>
                <a:latin typeface="Poppins Extra-Light"/>
                <a:ea typeface="Poppins Extra-Light"/>
                <a:cs typeface="Poppins Extra-Light"/>
                <a:sym typeface="Poppins Extra-Light"/>
              </a:rPr>
              <a:t>AI-powered predictive analytics provide insights into future trends and patterns, enabling better decision-making across various industries.</a:t>
            </a:r>
          </a:p>
        </p:txBody>
      </p:sp>
      <p:sp>
        <p:nvSpPr>
          <p:cNvPr id="21" name="TextBox 21"/>
          <p:cNvSpPr txBox="1"/>
          <p:nvPr/>
        </p:nvSpPr>
        <p:spPr>
          <a:xfrm>
            <a:off x="4165842" y="6983623"/>
            <a:ext cx="1903780" cy="791414"/>
          </a:xfrm>
          <a:prstGeom prst="rect">
            <a:avLst/>
          </a:prstGeom>
        </p:spPr>
        <p:txBody>
          <a:bodyPr lIns="0" tIns="0" rIns="0" bIns="0" rtlCol="0" anchor="t">
            <a:spAutoFit/>
          </a:bodyPr>
          <a:lstStyle/>
          <a:p>
            <a:pPr algn="l">
              <a:lnSpc>
                <a:spcPts val="2148"/>
              </a:lnSpc>
            </a:pPr>
            <a:r>
              <a:rPr lang="en-US" sz="1534">
                <a:solidFill>
                  <a:srgbClr val="FFFFFF"/>
                </a:solidFill>
                <a:latin typeface="Poppins Extra-Light"/>
                <a:ea typeface="Poppins Extra-Light"/>
                <a:cs typeface="Poppins Extra-Light"/>
                <a:sym typeface="Poppins Extra-Light"/>
              </a:rPr>
              <a:t>Fraud detection, risk assessment, and investment analysis</a:t>
            </a:r>
          </a:p>
        </p:txBody>
      </p:sp>
      <p:sp>
        <p:nvSpPr>
          <p:cNvPr id="22" name="TextBox 22"/>
          <p:cNvSpPr txBox="1"/>
          <p:nvPr/>
        </p:nvSpPr>
        <p:spPr>
          <a:xfrm>
            <a:off x="9186973" y="6818027"/>
            <a:ext cx="2494138" cy="791414"/>
          </a:xfrm>
          <a:prstGeom prst="rect">
            <a:avLst/>
          </a:prstGeom>
        </p:spPr>
        <p:txBody>
          <a:bodyPr lIns="0" tIns="0" rIns="0" bIns="0" rtlCol="0" anchor="t">
            <a:spAutoFit/>
          </a:bodyPr>
          <a:lstStyle/>
          <a:p>
            <a:pPr algn="l">
              <a:lnSpc>
                <a:spcPts val="2148"/>
              </a:lnSpc>
            </a:pPr>
            <a:r>
              <a:rPr lang="en-US" sz="1534">
                <a:solidFill>
                  <a:srgbClr val="FFFFFF"/>
                </a:solidFill>
                <a:latin typeface="Poppins Extra-Light"/>
                <a:ea typeface="Poppins Extra-Light"/>
                <a:cs typeface="Poppins Extra-Light"/>
                <a:sym typeface="Poppins Extra-Light"/>
              </a:rPr>
              <a:t>Disease prediction, personalized treatment plans, and drug discovery</a:t>
            </a:r>
          </a:p>
        </p:txBody>
      </p:sp>
      <p:sp>
        <p:nvSpPr>
          <p:cNvPr id="23" name="TextBox 23"/>
          <p:cNvSpPr txBox="1"/>
          <p:nvPr/>
        </p:nvSpPr>
        <p:spPr>
          <a:xfrm>
            <a:off x="4165842" y="6336337"/>
            <a:ext cx="3807561" cy="409403"/>
          </a:xfrm>
          <a:prstGeom prst="rect">
            <a:avLst/>
          </a:prstGeom>
        </p:spPr>
        <p:txBody>
          <a:bodyPr lIns="0" tIns="0" rIns="0" bIns="0" rtlCol="0" anchor="t">
            <a:spAutoFit/>
          </a:bodyPr>
          <a:lstStyle/>
          <a:p>
            <a:pPr algn="l">
              <a:lnSpc>
                <a:spcPts val="3157"/>
              </a:lnSpc>
            </a:pPr>
            <a:r>
              <a:rPr lang="en-US" sz="2255" b="1" spc="-24">
                <a:solidFill>
                  <a:srgbClr val="FFFFFF"/>
                </a:solidFill>
                <a:latin typeface="Poppins Medium"/>
                <a:ea typeface="Poppins Medium"/>
                <a:cs typeface="Poppins Medium"/>
                <a:sym typeface="Poppins Medium"/>
              </a:rPr>
              <a:t>Finance</a:t>
            </a:r>
          </a:p>
        </p:txBody>
      </p:sp>
      <p:sp>
        <p:nvSpPr>
          <p:cNvPr id="24" name="TextBox 24"/>
          <p:cNvSpPr txBox="1"/>
          <p:nvPr/>
        </p:nvSpPr>
        <p:spPr>
          <a:xfrm>
            <a:off x="9186973" y="6170741"/>
            <a:ext cx="2494138" cy="409403"/>
          </a:xfrm>
          <a:prstGeom prst="rect">
            <a:avLst/>
          </a:prstGeom>
        </p:spPr>
        <p:txBody>
          <a:bodyPr lIns="0" tIns="0" rIns="0" bIns="0" rtlCol="0" anchor="t">
            <a:spAutoFit/>
          </a:bodyPr>
          <a:lstStyle/>
          <a:p>
            <a:pPr algn="l">
              <a:lnSpc>
                <a:spcPts val="3157"/>
              </a:lnSpc>
            </a:pPr>
            <a:r>
              <a:rPr lang="en-US" sz="2255" b="1" spc="-24">
                <a:solidFill>
                  <a:srgbClr val="FFFFFF"/>
                </a:solidFill>
                <a:latin typeface="Poppins Medium"/>
                <a:ea typeface="Poppins Medium"/>
                <a:cs typeface="Poppins Medium"/>
                <a:sym typeface="Poppins Medium"/>
              </a:rPr>
              <a:t>Healthcare</a:t>
            </a:r>
          </a:p>
        </p:txBody>
      </p:sp>
      <p:sp>
        <p:nvSpPr>
          <p:cNvPr id="25" name="TextBox 25"/>
          <p:cNvSpPr txBox="1"/>
          <p:nvPr/>
        </p:nvSpPr>
        <p:spPr>
          <a:xfrm>
            <a:off x="14798462" y="6818027"/>
            <a:ext cx="2460838" cy="1055510"/>
          </a:xfrm>
          <a:prstGeom prst="rect">
            <a:avLst/>
          </a:prstGeom>
        </p:spPr>
        <p:txBody>
          <a:bodyPr lIns="0" tIns="0" rIns="0" bIns="0" rtlCol="0" anchor="t">
            <a:spAutoFit/>
          </a:bodyPr>
          <a:lstStyle/>
          <a:p>
            <a:pPr algn="l">
              <a:lnSpc>
                <a:spcPts val="2148"/>
              </a:lnSpc>
            </a:pPr>
            <a:r>
              <a:rPr lang="en-US" sz="1534">
                <a:solidFill>
                  <a:srgbClr val="FFFFFF"/>
                </a:solidFill>
                <a:latin typeface="Poppins Extra-Light"/>
                <a:ea typeface="Poppins Extra-Light"/>
                <a:cs typeface="Poppins Extra-Light"/>
                <a:sym typeface="Poppins Extra-Light"/>
              </a:rPr>
              <a:t>Demand forecasting, inventory management, and customer segmentation</a:t>
            </a:r>
          </a:p>
        </p:txBody>
      </p:sp>
      <p:sp>
        <p:nvSpPr>
          <p:cNvPr id="26" name="TextBox 26"/>
          <p:cNvSpPr txBox="1"/>
          <p:nvPr/>
        </p:nvSpPr>
        <p:spPr>
          <a:xfrm>
            <a:off x="14798462" y="6170741"/>
            <a:ext cx="2257527" cy="409403"/>
          </a:xfrm>
          <a:prstGeom prst="rect">
            <a:avLst/>
          </a:prstGeom>
        </p:spPr>
        <p:txBody>
          <a:bodyPr lIns="0" tIns="0" rIns="0" bIns="0" rtlCol="0" anchor="t">
            <a:spAutoFit/>
          </a:bodyPr>
          <a:lstStyle/>
          <a:p>
            <a:pPr algn="l">
              <a:lnSpc>
                <a:spcPts val="3157"/>
              </a:lnSpc>
            </a:pPr>
            <a:r>
              <a:rPr lang="en-US" sz="2255" b="1" spc="-24">
                <a:solidFill>
                  <a:srgbClr val="FFFFFF"/>
                </a:solidFill>
                <a:latin typeface="Poppins Medium"/>
                <a:ea typeface="Poppins Medium"/>
                <a:cs typeface="Poppins Medium"/>
                <a:sym typeface="Poppins Medium"/>
              </a:rPr>
              <a:t>Retail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50000">
              <a:srgbClr val="000000">
                <a:alpha val="100000"/>
              </a:srgbClr>
            </a:gs>
            <a:gs pos="100000">
              <a:srgbClr val="34011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0" y="-1260399"/>
            <a:ext cx="8274515" cy="11553097"/>
          </a:xfrm>
          <a:custGeom>
            <a:avLst/>
            <a:gdLst/>
            <a:ahLst/>
            <a:cxnLst/>
            <a:rect l="l" t="t" r="r" b="b"/>
            <a:pathLst>
              <a:path w="8274515" h="11553097">
                <a:moveTo>
                  <a:pt x="0" y="0"/>
                </a:moveTo>
                <a:lnTo>
                  <a:pt x="8274515" y="0"/>
                </a:lnTo>
                <a:lnTo>
                  <a:pt x="8274515" y="11553096"/>
                </a:lnTo>
                <a:lnTo>
                  <a:pt x="0" y="11553096"/>
                </a:lnTo>
                <a:lnTo>
                  <a:pt x="0" y="0"/>
                </a:lnTo>
                <a:close/>
              </a:path>
            </a:pathLst>
          </a:custGeom>
          <a:blipFill>
            <a:blip r:embed="rId2">
              <a:alphaModFix amt="7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grpSp>
        <p:nvGrpSpPr>
          <p:cNvPr id="3" name="Group 3"/>
          <p:cNvGrpSpPr/>
          <p:nvPr/>
        </p:nvGrpSpPr>
        <p:grpSpPr>
          <a:xfrm>
            <a:off x="1028700" y="879961"/>
            <a:ext cx="16230600" cy="8527077"/>
            <a:chOff x="0" y="0"/>
            <a:chExt cx="4229939" cy="2222285"/>
          </a:xfrm>
        </p:grpSpPr>
        <p:sp>
          <p:nvSpPr>
            <p:cNvPr id="4" name="Freeform 4"/>
            <p:cNvSpPr/>
            <p:nvPr/>
          </p:nvSpPr>
          <p:spPr>
            <a:xfrm>
              <a:off x="0" y="0"/>
              <a:ext cx="4229939" cy="2222285"/>
            </a:xfrm>
            <a:custGeom>
              <a:avLst/>
              <a:gdLst/>
              <a:ahLst/>
              <a:cxnLst/>
              <a:rect l="l" t="t" r="r" b="b"/>
              <a:pathLst>
                <a:path w="4229939" h="2222285">
                  <a:moveTo>
                    <a:pt x="9540" y="0"/>
                  </a:moveTo>
                  <a:lnTo>
                    <a:pt x="4220400" y="0"/>
                  </a:lnTo>
                  <a:cubicBezTo>
                    <a:pt x="4225668" y="0"/>
                    <a:pt x="4229939" y="4271"/>
                    <a:pt x="4229939" y="9540"/>
                  </a:cubicBezTo>
                  <a:lnTo>
                    <a:pt x="4229939" y="2212745"/>
                  </a:lnTo>
                  <a:cubicBezTo>
                    <a:pt x="4229939" y="2218014"/>
                    <a:pt x="4225668" y="2222285"/>
                    <a:pt x="4220400" y="2222285"/>
                  </a:cubicBezTo>
                  <a:lnTo>
                    <a:pt x="9540" y="2222285"/>
                  </a:lnTo>
                  <a:cubicBezTo>
                    <a:pt x="7010" y="2222285"/>
                    <a:pt x="4583" y="2221280"/>
                    <a:pt x="2794" y="2219491"/>
                  </a:cubicBezTo>
                  <a:cubicBezTo>
                    <a:pt x="1005" y="2217702"/>
                    <a:pt x="0" y="2215275"/>
                    <a:pt x="0" y="2212745"/>
                  </a:cubicBezTo>
                  <a:lnTo>
                    <a:pt x="0" y="9540"/>
                  </a:lnTo>
                  <a:cubicBezTo>
                    <a:pt x="0" y="4271"/>
                    <a:pt x="4271" y="0"/>
                    <a:pt x="9540" y="0"/>
                  </a:cubicBezTo>
                  <a:close/>
                </a:path>
              </a:pathLst>
            </a:custGeom>
            <a:solidFill>
              <a:srgbClr val="000000">
                <a:alpha val="44706"/>
              </a:srgbClr>
            </a:solidFill>
            <a:ln w="19050" cap="sq">
              <a:solidFill>
                <a:srgbClr val="FFFFFF">
                  <a:alpha val="44706"/>
                </a:srgbClr>
              </a:solidFill>
              <a:prstDash val="solid"/>
              <a:miter/>
            </a:ln>
          </p:spPr>
          <p:txBody>
            <a:bodyPr/>
            <a:lstStyle/>
            <a:p>
              <a:endParaRPr lang="en-US"/>
            </a:p>
          </p:txBody>
        </p:sp>
        <p:sp>
          <p:nvSpPr>
            <p:cNvPr id="5" name="TextBox 5"/>
            <p:cNvSpPr txBox="1"/>
            <p:nvPr/>
          </p:nvSpPr>
          <p:spPr>
            <a:xfrm>
              <a:off x="0" y="-38100"/>
              <a:ext cx="4229939" cy="2260385"/>
            </a:xfrm>
            <a:prstGeom prst="rect">
              <a:avLst/>
            </a:prstGeom>
          </p:spPr>
          <p:txBody>
            <a:bodyPr lIns="50800" tIns="50800" rIns="50800" bIns="50800" rtlCol="0" anchor="ctr"/>
            <a:lstStyle/>
            <a:p>
              <a:pPr algn="ctr">
                <a:lnSpc>
                  <a:spcPts val="3157"/>
                </a:lnSpc>
              </a:pPr>
              <a:endParaRPr/>
            </a:p>
          </p:txBody>
        </p:sp>
      </p:grpSp>
      <p:grpSp>
        <p:nvGrpSpPr>
          <p:cNvPr id="6" name="Group 6"/>
          <p:cNvGrpSpPr/>
          <p:nvPr/>
        </p:nvGrpSpPr>
        <p:grpSpPr>
          <a:xfrm>
            <a:off x="1737573" y="4506577"/>
            <a:ext cx="4550264" cy="4141715"/>
            <a:chOff x="0" y="0"/>
            <a:chExt cx="1236093" cy="1125109"/>
          </a:xfrm>
        </p:grpSpPr>
        <p:sp>
          <p:nvSpPr>
            <p:cNvPr id="7" name="Freeform 7"/>
            <p:cNvSpPr/>
            <p:nvPr/>
          </p:nvSpPr>
          <p:spPr>
            <a:xfrm>
              <a:off x="0" y="0"/>
              <a:ext cx="1236093" cy="1125109"/>
            </a:xfrm>
            <a:custGeom>
              <a:avLst/>
              <a:gdLst/>
              <a:ahLst/>
              <a:cxnLst/>
              <a:rect l="l" t="t" r="r" b="b"/>
              <a:pathLst>
                <a:path w="1236093" h="1125109">
                  <a:moveTo>
                    <a:pt x="34028" y="0"/>
                  </a:moveTo>
                  <a:lnTo>
                    <a:pt x="1202064" y="0"/>
                  </a:lnTo>
                  <a:cubicBezTo>
                    <a:pt x="1211089" y="0"/>
                    <a:pt x="1219745" y="3585"/>
                    <a:pt x="1226126" y="9967"/>
                  </a:cubicBezTo>
                  <a:cubicBezTo>
                    <a:pt x="1232508" y="16348"/>
                    <a:pt x="1236093" y="25004"/>
                    <a:pt x="1236093" y="34028"/>
                  </a:cubicBezTo>
                  <a:lnTo>
                    <a:pt x="1236093" y="1091081"/>
                  </a:lnTo>
                  <a:cubicBezTo>
                    <a:pt x="1236093" y="1100106"/>
                    <a:pt x="1232508" y="1108761"/>
                    <a:pt x="1226126" y="1115143"/>
                  </a:cubicBezTo>
                  <a:cubicBezTo>
                    <a:pt x="1219745" y="1121524"/>
                    <a:pt x="1211089" y="1125109"/>
                    <a:pt x="1202064" y="1125109"/>
                  </a:cubicBezTo>
                  <a:lnTo>
                    <a:pt x="34028" y="1125109"/>
                  </a:lnTo>
                  <a:cubicBezTo>
                    <a:pt x="15235" y="1125109"/>
                    <a:pt x="0" y="1109874"/>
                    <a:pt x="0" y="1091081"/>
                  </a:cubicBezTo>
                  <a:lnTo>
                    <a:pt x="0" y="34028"/>
                  </a:lnTo>
                  <a:cubicBezTo>
                    <a:pt x="0" y="15235"/>
                    <a:pt x="15235" y="0"/>
                    <a:pt x="34028" y="0"/>
                  </a:cubicBezTo>
                  <a:close/>
                </a:path>
              </a:pathLst>
            </a:custGeom>
            <a:solidFill>
              <a:srgbClr val="2C2227">
                <a:alpha val="43922"/>
              </a:srgbClr>
            </a:solidFill>
            <a:ln w="28575" cap="sq">
              <a:solidFill>
                <a:srgbClr val="FFFFFF">
                  <a:alpha val="43922"/>
                </a:srgbClr>
              </a:solidFill>
              <a:prstDash val="solid"/>
              <a:miter/>
            </a:ln>
          </p:spPr>
          <p:txBody>
            <a:bodyPr/>
            <a:lstStyle/>
            <a:p>
              <a:endParaRPr lang="en-US"/>
            </a:p>
          </p:txBody>
        </p:sp>
        <p:sp>
          <p:nvSpPr>
            <p:cNvPr id="8" name="TextBox 8"/>
            <p:cNvSpPr txBox="1"/>
            <p:nvPr/>
          </p:nvSpPr>
          <p:spPr>
            <a:xfrm>
              <a:off x="0" y="-38100"/>
              <a:ext cx="1236093" cy="1163209"/>
            </a:xfrm>
            <a:prstGeom prst="rect">
              <a:avLst/>
            </a:prstGeom>
          </p:spPr>
          <p:txBody>
            <a:bodyPr lIns="50800" tIns="50800" rIns="50800" bIns="50800" rtlCol="0" anchor="ctr"/>
            <a:lstStyle/>
            <a:p>
              <a:pPr marL="0" lvl="0" indent="0" algn="ctr">
                <a:lnSpc>
                  <a:spcPts val="3157"/>
                </a:lnSpc>
                <a:spcBef>
                  <a:spcPct val="0"/>
                </a:spcBef>
              </a:pPr>
              <a:endParaRPr/>
            </a:p>
          </p:txBody>
        </p:sp>
      </p:grpSp>
      <p:grpSp>
        <p:nvGrpSpPr>
          <p:cNvPr id="9" name="Group 9"/>
          <p:cNvGrpSpPr/>
          <p:nvPr/>
        </p:nvGrpSpPr>
        <p:grpSpPr>
          <a:xfrm>
            <a:off x="11675171" y="4506577"/>
            <a:ext cx="4550264" cy="4141715"/>
            <a:chOff x="0" y="0"/>
            <a:chExt cx="1236093" cy="1125109"/>
          </a:xfrm>
        </p:grpSpPr>
        <p:sp>
          <p:nvSpPr>
            <p:cNvPr id="10" name="Freeform 10"/>
            <p:cNvSpPr/>
            <p:nvPr/>
          </p:nvSpPr>
          <p:spPr>
            <a:xfrm>
              <a:off x="0" y="0"/>
              <a:ext cx="1236093" cy="1125109"/>
            </a:xfrm>
            <a:custGeom>
              <a:avLst/>
              <a:gdLst/>
              <a:ahLst/>
              <a:cxnLst/>
              <a:rect l="l" t="t" r="r" b="b"/>
              <a:pathLst>
                <a:path w="1236093" h="1125109">
                  <a:moveTo>
                    <a:pt x="32327" y="0"/>
                  </a:moveTo>
                  <a:lnTo>
                    <a:pt x="1203766" y="0"/>
                  </a:lnTo>
                  <a:cubicBezTo>
                    <a:pt x="1221620" y="0"/>
                    <a:pt x="1236093" y="14473"/>
                    <a:pt x="1236093" y="32327"/>
                  </a:cubicBezTo>
                  <a:lnTo>
                    <a:pt x="1236093" y="1092782"/>
                  </a:lnTo>
                  <a:cubicBezTo>
                    <a:pt x="1236093" y="1101356"/>
                    <a:pt x="1232687" y="1109578"/>
                    <a:pt x="1226625" y="1115641"/>
                  </a:cubicBezTo>
                  <a:cubicBezTo>
                    <a:pt x="1220562" y="1121703"/>
                    <a:pt x="1212339" y="1125109"/>
                    <a:pt x="1203766" y="1125109"/>
                  </a:cubicBezTo>
                  <a:lnTo>
                    <a:pt x="32327" y="1125109"/>
                  </a:lnTo>
                  <a:cubicBezTo>
                    <a:pt x="14473" y="1125109"/>
                    <a:pt x="0" y="1110636"/>
                    <a:pt x="0" y="1092782"/>
                  </a:cubicBezTo>
                  <a:lnTo>
                    <a:pt x="0" y="32327"/>
                  </a:lnTo>
                  <a:cubicBezTo>
                    <a:pt x="0" y="14473"/>
                    <a:pt x="14473" y="0"/>
                    <a:pt x="32327" y="0"/>
                  </a:cubicBezTo>
                  <a:close/>
                </a:path>
              </a:pathLst>
            </a:custGeom>
            <a:gradFill rotWithShape="1">
              <a:gsLst>
                <a:gs pos="0">
                  <a:srgbClr val="B8089C">
                    <a:alpha val="100000"/>
                  </a:srgbClr>
                </a:gs>
                <a:gs pos="100000">
                  <a:srgbClr val="872BBF">
                    <a:alpha val="100000"/>
                  </a:srgbClr>
                </a:gs>
              </a:gsLst>
              <a:lin ang="0"/>
            </a:gradFill>
            <a:ln cap="sq">
              <a:noFill/>
              <a:prstDash val="solid"/>
              <a:miter/>
            </a:ln>
          </p:spPr>
          <p:txBody>
            <a:bodyPr/>
            <a:lstStyle/>
            <a:p>
              <a:endParaRPr lang="en-US"/>
            </a:p>
          </p:txBody>
        </p:sp>
        <p:sp>
          <p:nvSpPr>
            <p:cNvPr id="11" name="TextBox 11"/>
            <p:cNvSpPr txBox="1"/>
            <p:nvPr/>
          </p:nvSpPr>
          <p:spPr>
            <a:xfrm>
              <a:off x="0" y="-38100"/>
              <a:ext cx="1236093" cy="1163209"/>
            </a:xfrm>
            <a:prstGeom prst="rect">
              <a:avLst/>
            </a:prstGeom>
          </p:spPr>
          <p:txBody>
            <a:bodyPr lIns="50800" tIns="50800" rIns="50800" bIns="50800" rtlCol="0" anchor="ctr"/>
            <a:lstStyle/>
            <a:p>
              <a:pPr marL="0" lvl="0" indent="0" algn="ctr">
                <a:lnSpc>
                  <a:spcPts val="3157"/>
                </a:lnSpc>
                <a:spcBef>
                  <a:spcPct val="0"/>
                </a:spcBef>
              </a:pPr>
              <a:endParaRPr/>
            </a:p>
          </p:txBody>
        </p:sp>
      </p:grpSp>
      <p:sp>
        <p:nvSpPr>
          <p:cNvPr id="12" name="TextBox 12"/>
          <p:cNvSpPr txBox="1"/>
          <p:nvPr/>
        </p:nvSpPr>
        <p:spPr>
          <a:xfrm>
            <a:off x="1737573" y="1788207"/>
            <a:ext cx="6064560" cy="623937"/>
          </a:xfrm>
          <a:prstGeom prst="rect">
            <a:avLst/>
          </a:prstGeom>
        </p:spPr>
        <p:txBody>
          <a:bodyPr lIns="0" tIns="0" rIns="0" bIns="0" rtlCol="0" anchor="t">
            <a:spAutoFit/>
          </a:bodyPr>
          <a:lstStyle/>
          <a:p>
            <a:pPr algn="l">
              <a:lnSpc>
                <a:spcPts val="4414"/>
              </a:lnSpc>
            </a:pPr>
            <a:r>
              <a:rPr lang="en-US" sz="4164" b="1">
                <a:solidFill>
                  <a:srgbClr val="FB47DE"/>
                </a:solidFill>
                <a:latin typeface="Poppins Medium"/>
                <a:ea typeface="Poppins Medium"/>
                <a:cs typeface="Poppins Medium"/>
                <a:sym typeface="Poppins Medium"/>
              </a:rPr>
              <a:t>AI and the Workforce:</a:t>
            </a:r>
          </a:p>
        </p:txBody>
      </p:sp>
      <p:sp>
        <p:nvSpPr>
          <p:cNvPr id="13" name="TextBox 13"/>
          <p:cNvSpPr txBox="1"/>
          <p:nvPr/>
        </p:nvSpPr>
        <p:spPr>
          <a:xfrm>
            <a:off x="7653117" y="1760501"/>
            <a:ext cx="9107829" cy="650775"/>
          </a:xfrm>
          <a:prstGeom prst="rect">
            <a:avLst/>
          </a:prstGeom>
        </p:spPr>
        <p:txBody>
          <a:bodyPr lIns="0" tIns="0" rIns="0" bIns="0" rtlCol="0" anchor="t">
            <a:spAutoFit/>
          </a:bodyPr>
          <a:lstStyle/>
          <a:p>
            <a:pPr algn="l">
              <a:lnSpc>
                <a:spcPts val="4742"/>
              </a:lnSpc>
            </a:pPr>
            <a:r>
              <a:rPr lang="en-US" sz="4160" b="1">
                <a:solidFill>
                  <a:srgbClr val="FFFFFF"/>
                </a:solidFill>
                <a:latin typeface="Poppins Medium"/>
                <a:ea typeface="Poppins Medium"/>
                <a:cs typeface="Poppins Medium"/>
                <a:sym typeface="Poppins Medium"/>
              </a:rPr>
              <a:t> Augmenting Human Capabilities</a:t>
            </a:r>
          </a:p>
        </p:txBody>
      </p:sp>
      <p:sp>
        <p:nvSpPr>
          <p:cNvPr id="14" name="TextBox 14"/>
          <p:cNvSpPr txBox="1"/>
          <p:nvPr/>
        </p:nvSpPr>
        <p:spPr>
          <a:xfrm>
            <a:off x="1737573" y="2763869"/>
            <a:ext cx="14737340" cy="653644"/>
          </a:xfrm>
          <a:prstGeom prst="rect">
            <a:avLst/>
          </a:prstGeom>
        </p:spPr>
        <p:txBody>
          <a:bodyPr lIns="0" tIns="0" rIns="0" bIns="0" rtlCol="0" anchor="t">
            <a:spAutoFit/>
          </a:bodyPr>
          <a:lstStyle/>
          <a:p>
            <a:pPr algn="l">
              <a:lnSpc>
                <a:spcPts val="2559"/>
              </a:lnSpc>
            </a:pPr>
            <a:r>
              <a:rPr lang="en-US" sz="1673">
                <a:solidFill>
                  <a:srgbClr val="FFFFFF"/>
                </a:solidFill>
                <a:latin typeface="Poppins Extra-Light"/>
                <a:ea typeface="Poppins Extra-Light"/>
                <a:cs typeface="Poppins Extra-Light"/>
                <a:sym typeface="Poppins Extra-Light"/>
              </a:rPr>
              <a:t>AI is not replacing humans but rather augmenting human capabilities, enhancing productivity and enabling workers to focus on more creative and strategic tasks.</a:t>
            </a:r>
          </a:p>
        </p:txBody>
      </p:sp>
      <p:sp>
        <p:nvSpPr>
          <p:cNvPr id="15" name="TextBox 15"/>
          <p:cNvSpPr txBox="1"/>
          <p:nvPr/>
        </p:nvSpPr>
        <p:spPr>
          <a:xfrm>
            <a:off x="2202633" y="6321729"/>
            <a:ext cx="3614160" cy="1306769"/>
          </a:xfrm>
          <a:prstGeom prst="rect">
            <a:avLst/>
          </a:prstGeom>
        </p:spPr>
        <p:txBody>
          <a:bodyPr lIns="0" tIns="0" rIns="0" bIns="0" rtlCol="0" anchor="t">
            <a:spAutoFit/>
          </a:bodyPr>
          <a:lstStyle/>
          <a:p>
            <a:pPr algn="l">
              <a:lnSpc>
                <a:spcPts val="2578"/>
              </a:lnSpc>
            </a:pPr>
            <a:r>
              <a:rPr lang="en-US" sz="1841">
                <a:solidFill>
                  <a:srgbClr val="FFFFFF"/>
                </a:solidFill>
                <a:latin typeface="Poppins Extra-Light"/>
                <a:ea typeface="Poppins Extra-Light"/>
                <a:cs typeface="Poppins Extra-Light"/>
                <a:sym typeface="Poppins Extra-Light"/>
              </a:rPr>
              <a:t>AI automates routine tasks, freeing up human workers for more complex and meaningful work.</a:t>
            </a:r>
          </a:p>
        </p:txBody>
      </p:sp>
      <p:sp>
        <p:nvSpPr>
          <p:cNvPr id="16" name="TextBox 16"/>
          <p:cNvSpPr txBox="1"/>
          <p:nvPr/>
        </p:nvSpPr>
        <p:spPr>
          <a:xfrm>
            <a:off x="12140231" y="6321729"/>
            <a:ext cx="3614160" cy="1306769"/>
          </a:xfrm>
          <a:prstGeom prst="rect">
            <a:avLst/>
          </a:prstGeom>
        </p:spPr>
        <p:txBody>
          <a:bodyPr lIns="0" tIns="0" rIns="0" bIns="0" rtlCol="0" anchor="t">
            <a:spAutoFit/>
          </a:bodyPr>
          <a:lstStyle/>
          <a:p>
            <a:pPr algn="l">
              <a:lnSpc>
                <a:spcPts val="2578"/>
              </a:lnSpc>
            </a:pPr>
            <a:r>
              <a:rPr lang="en-US" sz="1841">
                <a:solidFill>
                  <a:srgbClr val="FFFFFF"/>
                </a:solidFill>
                <a:latin typeface="Poppins Extra-Light"/>
                <a:ea typeface="Poppins Extra-Light"/>
                <a:cs typeface="Poppins Extra-Light"/>
                <a:sym typeface="Poppins Extra-Light"/>
              </a:rPr>
              <a:t>AI optimizes workflows, reduces errors, and improves overall efficiency, leading to better outcomes.</a:t>
            </a:r>
          </a:p>
        </p:txBody>
      </p:sp>
      <p:sp>
        <p:nvSpPr>
          <p:cNvPr id="17" name="TextBox 17"/>
          <p:cNvSpPr txBox="1"/>
          <p:nvPr/>
        </p:nvSpPr>
        <p:spPr>
          <a:xfrm>
            <a:off x="2202633" y="5114826"/>
            <a:ext cx="3614160" cy="462910"/>
          </a:xfrm>
          <a:prstGeom prst="rect">
            <a:avLst/>
          </a:prstGeom>
        </p:spPr>
        <p:txBody>
          <a:bodyPr lIns="0" tIns="0" rIns="0" bIns="0" rtlCol="0" anchor="t">
            <a:spAutoFit/>
          </a:bodyPr>
          <a:lstStyle/>
          <a:p>
            <a:pPr algn="l">
              <a:lnSpc>
                <a:spcPts val="3650"/>
              </a:lnSpc>
            </a:pPr>
            <a:r>
              <a:rPr lang="en-US" sz="2607" b="1" spc="-28">
                <a:solidFill>
                  <a:srgbClr val="FFFFFF"/>
                </a:solidFill>
                <a:latin typeface="Poppins Medium"/>
                <a:ea typeface="Poppins Medium"/>
                <a:cs typeface="Poppins Medium"/>
                <a:sym typeface="Poppins Medium"/>
              </a:rPr>
              <a:t>Task Automation</a:t>
            </a:r>
          </a:p>
        </p:txBody>
      </p:sp>
      <p:sp>
        <p:nvSpPr>
          <p:cNvPr id="18" name="TextBox 18"/>
          <p:cNvSpPr txBox="1"/>
          <p:nvPr/>
        </p:nvSpPr>
        <p:spPr>
          <a:xfrm>
            <a:off x="12140231" y="5114826"/>
            <a:ext cx="4000769" cy="462910"/>
          </a:xfrm>
          <a:prstGeom prst="rect">
            <a:avLst/>
          </a:prstGeom>
        </p:spPr>
        <p:txBody>
          <a:bodyPr lIns="0" tIns="0" rIns="0" bIns="0" rtlCol="0" anchor="t">
            <a:spAutoFit/>
          </a:bodyPr>
          <a:lstStyle/>
          <a:p>
            <a:pPr algn="l">
              <a:lnSpc>
                <a:spcPts val="3650"/>
              </a:lnSpc>
            </a:pPr>
            <a:r>
              <a:rPr lang="en-US" sz="2607" b="1" spc="-28">
                <a:solidFill>
                  <a:srgbClr val="FFFFFF"/>
                </a:solidFill>
                <a:latin typeface="Poppins Medium"/>
                <a:ea typeface="Poppins Medium"/>
                <a:cs typeface="Poppins Medium"/>
                <a:sym typeface="Poppins Medium"/>
              </a:rPr>
              <a:t>Improved Efficiency</a:t>
            </a:r>
          </a:p>
        </p:txBody>
      </p:sp>
      <p:grpSp>
        <p:nvGrpSpPr>
          <p:cNvPr id="19" name="Group 19"/>
          <p:cNvGrpSpPr/>
          <p:nvPr/>
        </p:nvGrpSpPr>
        <p:grpSpPr>
          <a:xfrm>
            <a:off x="6705807" y="4506577"/>
            <a:ext cx="4550264" cy="4141715"/>
            <a:chOff x="0" y="0"/>
            <a:chExt cx="1236093" cy="1125109"/>
          </a:xfrm>
        </p:grpSpPr>
        <p:sp>
          <p:nvSpPr>
            <p:cNvPr id="20" name="Freeform 20"/>
            <p:cNvSpPr/>
            <p:nvPr/>
          </p:nvSpPr>
          <p:spPr>
            <a:xfrm>
              <a:off x="0" y="0"/>
              <a:ext cx="1236093" cy="1125109"/>
            </a:xfrm>
            <a:custGeom>
              <a:avLst/>
              <a:gdLst/>
              <a:ahLst/>
              <a:cxnLst/>
              <a:rect l="l" t="t" r="r" b="b"/>
              <a:pathLst>
                <a:path w="1236093" h="1125109">
                  <a:moveTo>
                    <a:pt x="34028" y="0"/>
                  </a:moveTo>
                  <a:lnTo>
                    <a:pt x="1202064" y="0"/>
                  </a:lnTo>
                  <a:cubicBezTo>
                    <a:pt x="1211089" y="0"/>
                    <a:pt x="1219745" y="3585"/>
                    <a:pt x="1226126" y="9967"/>
                  </a:cubicBezTo>
                  <a:cubicBezTo>
                    <a:pt x="1232508" y="16348"/>
                    <a:pt x="1236093" y="25004"/>
                    <a:pt x="1236093" y="34028"/>
                  </a:cubicBezTo>
                  <a:lnTo>
                    <a:pt x="1236093" y="1091081"/>
                  </a:lnTo>
                  <a:cubicBezTo>
                    <a:pt x="1236093" y="1100106"/>
                    <a:pt x="1232508" y="1108761"/>
                    <a:pt x="1226126" y="1115143"/>
                  </a:cubicBezTo>
                  <a:cubicBezTo>
                    <a:pt x="1219745" y="1121524"/>
                    <a:pt x="1211089" y="1125109"/>
                    <a:pt x="1202064" y="1125109"/>
                  </a:cubicBezTo>
                  <a:lnTo>
                    <a:pt x="34028" y="1125109"/>
                  </a:lnTo>
                  <a:cubicBezTo>
                    <a:pt x="15235" y="1125109"/>
                    <a:pt x="0" y="1109874"/>
                    <a:pt x="0" y="1091081"/>
                  </a:cubicBezTo>
                  <a:lnTo>
                    <a:pt x="0" y="34028"/>
                  </a:lnTo>
                  <a:cubicBezTo>
                    <a:pt x="0" y="15235"/>
                    <a:pt x="15235" y="0"/>
                    <a:pt x="34028" y="0"/>
                  </a:cubicBezTo>
                  <a:close/>
                </a:path>
              </a:pathLst>
            </a:custGeom>
            <a:solidFill>
              <a:srgbClr val="2C2227">
                <a:alpha val="43922"/>
              </a:srgbClr>
            </a:solidFill>
            <a:ln w="28575" cap="sq">
              <a:solidFill>
                <a:srgbClr val="FFFFFF">
                  <a:alpha val="43922"/>
                </a:srgbClr>
              </a:solidFill>
              <a:prstDash val="solid"/>
              <a:miter/>
            </a:ln>
          </p:spPr>
          <p:txBody>
            <a:bodyPr/>
            <a:lstStyle/>
            <a:p>
              <a:endParaRPr lang="en-US"/>
            </a:p>
          </p:txBody>
        </p:sp>
        <p:sp>
          <p:nvSpPr>
            <p:cNvPr id="21" name="TextBox 21"/>
            <p:cNvSpPr txBox="1"/>
            <p:nvPr/>
          </p:nvSpPr>
          <p:spPr>
            <a:xfrm>
              <a:off x="0" y="-38100"/>
              <a:ext cx="1236093" cy="1163209"/>
            </a:xfrm>
            <a:prstGeom prst="rect">
              <a:avLst/>
            </a:prstGeom>
          </p:spPr>
          <p:txBody>
            <a:bodyPr lIns="50800" tIns="50800" rIns="50800" bIns="50800" rtlCol="0" anchor="ctr"/>
            <a:lstStyle/>
            <a:p>
              <a:pPr marL="0" lvl="0" indent="0" algn="ctr">
                <a:lnSpc>
                  <a:spcPts val="3157"/>
                </a:lnSpc>
                <a:spcBef>
                  <a:spcPct val="0"/>
                </a:spcBef>
              </a:pPr>
              <a:endParaRPr/>
            </a:p>
          </p:txBody>
        </p:sp>
      </p:grpSp>
      <p:sp>
        <p:nvSpPr>
          <p:cNvPr id="22" name="TextBox 22"/>
          <p:cNvSpPr txBox="1"/>
          <p:nvPr/>
        </p:nvSpPr>
        <p:spPr>
          <a:xfrm>
            <a:off x="7170867" y="6321729"/>
            <a:ext cx="3614160" cy="1633250"/>
          </a:xfrm>
          <a:prstGeom prst="rect">
            <a:avLst/>
          </a:prstGeom>
        </p:spPr>
        <p:txBody>
          <a:bodyPr lIns="0" tIns="0" rIns="0" bIns="0" rtlCol="0" anchor="t">
            <a:spAutoFit/>
          </a:bodyPr>
          <a:lstStyle/>
          <a:p>
            <a:pPr algn="l">
              <a:lnSpc>
                <a:spcPts val="2578"/>
              </a:lnSpc>
            </a:pPr>
            <a:r>
              <a:rPr lang="en-US" sz="1841">
                <a:solidFill>
                  <a:srgbClr val="FFFFFF"/>
                </a:solidFill>
                <a:latin typeface="Poppins Extra-Light"/>
                <a:ea typeface="Poppins Extra-Light"/>
                <a:cs typeface="Poppins Extra-Light"/>
                <a:sym typeface="Poppins Extra-Light"/>
              </a:rPr>
              <a:t>AI provides insights and recommendations, enabling humans to make more informed and effective decisions.</a:t>
            </a:r>
          </a:p>
        </p:txBody>
      </p:sp>
      <p:sp>
        <p:nvSpPr>
          <p:cNvPr id="23" name="TextBox 23"/>
          <p:cNvSpPr txBox="1"/>
          <p:nvPr/>
        </p:nvSpPr>
        <p:spPr>
          <a:xfrm>
            <a:off x="7170867" y="5114826"/>
            <a:ext cx="4000769" cy="925378"/>
          </a:xfrm>
          <a:prstGeom prst="rect">
            <a:avLst/>
          </a:prstGeom>
        </p:spPr>
        <p:txBody>
          <a:bodyPr lIns="0" tIns="0" rIns="0" bIns="0" rtlCol="0" anchor="t">
            <a:spAutoFit/>
          </a:bodyPr>
          <a:lstStyle/>
          <a:p>
            <a:pPr algn="l">
              <a:lnSpc>
                <a:spcPts val="3650"/>
              </a:lnSpc>
            </a:pPr>
            <a:r>
              <a:rPr lang="en-US" sz="2607" b="1" spc="-28">
                <a:solidFill>
                  <a:srgbClr val="FFFFFF"/>
                </a:solidFill>
                <a:latin typeface="Poppins Medium"/>
                <a:ea typeface="Poppins Medium"/>
                <a:cs typeface="Poppins Medium"/>
                <a:sym typeface="Poppins Medium"/>
              </a:rPr>
              <a:t>Enhanced Decision-Making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50000">
              <a:srgbClr val="000000">
                <a:alpha val="100000"/>
              </a:srgbClr>
            </a:gs>
            <a:gs pos="100000">
              <a:srgbClr val="34011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0" y="-1260399"/>
            <a:ext cx="8274515" cy="11553097"/>
          </a:xfrm>
          <a:custGeom>
            <a:avLst/>
            <a:gdLst/>
            <a:ahLst/>
            <a:cxnLst/>
            <a:rect l="l" t="t" r="r" b="b"/>
            <a:pathLst>
              <a:path w="8274515" h="11553097">
                <a:moveTo>
                  <a:pt x="0" y="0"/>
                </a:moveTo>
                <a:lnTo>
                  <a:pt x="8274515" y="0"/>
                </a:lnTo>
                <a:lnTo>
                  <a:pt x="8274515" y="11553096"/>
                </a:lnTo>
                <a:lnTo>
                  <a:pt x="0" y="11553096"/>
                </a:lnTo>
                <a:lnTo>
                  <a:pt x="0" y="0"/>
                </a:lnTo>
                <a:close/>
              </a:path>
            </a:pathLst>
          </a:custGeom>
          <a:blipFill>
            <a:blip r:embed="rId2">
              <a:alphaModFix amt="67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grpSp>
        <p:nvGrpSpPr>
          <p:cNvPr id="3" name="Group 3"/>
          <p:cNvGrpSpPr/>
          <p:nvPr/>
        </p:nvGrpSpPr>
        <p:grpSpPr>
          <a:xfrm>
            <a:off x="1143000" y="3520760"/>
            <a:ext cx="6371307" cy="5803142"/>
            <a:chOff x="0" y="0"/>
            <a:chExt cx="1678040" cy="1528400"/>
          </a:xfrm>
        </p:grpSpPr>
        <p:sp>
          <p:nvSpPr>
            <p:cNvPr id="4" name="Freeform 4"/>
            <p:cNvSpPr/>
            <p:nvPr/>
          </p:nvSpPr>
          <p:spPr>
            <a:xfrm>
              <a:off x="0" y="0"/>
              <a:ext cx="1678040" cy="1528400"/>
            </a:xfrm>
            <a:custGeom>
              <a:avLst/>
              <a:gdLst/>
              <a:ahLst/>
              <a:cxnLst/>
              <a:rect l="l" t="t" r="r" b="b"/>
              <a:pathLst>
                <a:path w="1678040" h="1528400">
                  <a:moveTo>
                    <a:pt x="29163" y="0"/>
                  </a:moveTo>
                  <a:lnTo>
                    <a:pt x="1648877" y="0"/>
                  </a:lnTo>
                  <a:cubicBezTo>
                    <a:pt x="1664983" y="0"/>
                    <a:pt x="1678040" y="13057"/>
                    <a:pt x="1678040" y="29163"/>
                  </a:cubicBezTo>
                  <a:lnTo>
                    <a:pt x="1678040" y="1499237"/>
                  </a:lnTo>
                  <a:cubicBezTo>
                    <a:pt x="1678040" y="1506971"/>
                    <a:pt x="1674967" y="1514389"/>
                    <a:pt x="1669498" y="1519858"/>
                  </a:cubicBezTo>
                  <a:cubicBezTo>
                    <a:pt x="1664029" y="1525327"/>
                    <a:pt x="1656611" y="1528400"/>
                    <a:pt x="1648877" y="1528400"/>
                  </a:cubicBezTo>
                  <a:lnTo>
                    <a:pt x="29163" y="1528400"/>
                  </a:lnTo>
                  <a:cubicBezTo>
                    <a:pt x="13057" y="1528400"/>
                    <a:pt x="0" y="1515343"/>
                    <a:pt x="0" y="1499237"/>
                  </a:cubicBezTo>
                  <a:lnTo>
                    <a:pt x="0" y="29163"/>
                  </a:lnTo>
                  <a:cubicBezTo>
                    <a:pt x="0" y="13057"/>
                    <a:pt x="13057" y="0"/>
                    <a:pt x="29163" y="0"/>
                  </a:cubicBezTo>
                  <a:close/>
                </a:path>
              </a:pathLst>
            </a:custGeom>
            <a:solidFill>
              <a:srgbClr val="000000">
                <a:alpha val="76863"/>
              </a:srgbClr>
            </a:solidFill>
            <a:ln w="19050" cap="rnd">
              <a:solidFill>
                <a:srgbClr val="FFFFFF">
                  <a:alpha val="76863"/>
                </a:srgbClr>
              </a:solidFill>
              <a:prstDash val="solid"/>
              <a:round/>
            </a:ln>
          </p:spPr>
          <p:txBody>
            <a:bodyPr/>
            <a:lstStyle/>
            <a:p>
              <a:endParaRPr lang="en-US"/>
            </a:p>
          </p:txBody>
        </p:sp>
        <p:sp>
          <p:nvSpPr>
            <p:cNvPr id="5" name="TextBox 5"/>
            <p:cNvSpPr txBox="1"/>
            <p:nvPr/>
          </p:nvSpPr>
          <p:spPr>
            <a:xfrm>
              <a:off x="0" y="-38100"/>
              <a:ext cx="1678040" cy="1566500"/>
            </a:xfrm>
            <a:prstGeom prst="rect">
              <a:avLst/>
            </a:prstGeom>
          </p:spPr>
          <p:txBody>
            <a:bodyPr lIns="50800" tIns="50800" rIns="50800" bIns="50800" rtlCol="0" anchor="ctr"/>
            <a:lstStyle/>
            <a:p>
              <a:pPr algn="ctr">
                <a:lnSpc>
                  <a:spcPts val="3157"/>
                </a:lnSpc>
              </a:pPr>
              <a:endParaRPr/>
            </a:p>
          </p:txBody>
        </p:sp>
      </p:grpSp>
      <p:grpSp>
        <p:nvGrpSpPr>
          <p:cNvPr id="6" name="Group 6"/>
          <p:cNvGrpSpPr/>
          <p:nvPr/>
        </p:nvGrpSpPr>
        <p:grpSpPr>
          <a:xfrm>
            <a:off x="1383235" y="3773591"/>
            <a:ext cx="5890838" cy="5314331"/>
            <a:chOff x="0" y="0"/>
            <a:chExt cx="912645" cy="823329"/>
          </a:xfrm>
        </p:grpSpPr>
        <p:sp>
          <p:nvSpPr>
            <p:cNvPr id="7" name="Freeform 7"/>
            <p:cNvSpPr/>
            <p:nvPr/>
          </p:nvSpPr>
          <p:spPr>
            <a:xfrm>
              <a:off x="0" y="0"/>
              <a:ext cx="912645" cy="823329"/>
            </a:xfrm>
            <a:custGeom>
              <a:avLst/>
              <a:gdLst/>
              <a:ahLst/>
              <a:cxnLst/>
              <a:rect l="l" t="t" r="r" b="b"/>
              <a:pathLst>
                <a:path w="912645" h="823329">
                  <a:moveTo>
                    <a:pt x="42055" y="0"/>
                  </a:moveTo>
                  <a:lnTo>
                    <a:pt x="870590" y="0"/>
                  </a:lnTo>
                  <a:cubicBezTo>
                    <a:pt x="881743" y="0"/>
                    <a:pt x="892440" y="4431"/>
                    <a:pt x="900327" y="12318"/>
                  </a:cubicBezTo>
                  <a:cubicBezTo>
                    <a:pt x="908214" y="20205"/>
                    <a:pt x="912645" y="30902"/>
                    <a:pt x="912645" y="42055"/>
                  </a:cubicBezTo>
                  <a:lnTo>
                    <a:pt x="912645" y="781274"/>
                  </a:lnTo>
                  <a:cubicBezTo>
                    <a:pt x="912645" y="792427"/>
                    <a:pt x="908214" y="803124"/>
                    <a:pt x="900327" y="811011"/>
                  </a:cubicBezTo>
                  <a:cubicBezTo>
                    <a:pt x="892440" y="818898"/>
                    <a:pt x="881743" y="823329"/>
                    <a:pt x="870590" y="823329"/>
                  </a:cubicBezTo>
                  <a:lnTo>
                    <a:pt x="42055" y="823329"/>
                  </a:lnTo>
                  <a:cubicBezTo>
                    <a:pt x="30902" y="823329"/>
                    <a:pt x="20205" y="818898"/>
                    <a:pt x="12318" y="811011"/>
                  </a:cubicBezTo>
                  <a:cubicBezTo>
                    <a:pt x="4431" y="803124"/>
                    <a:pt x="0" y="792427"/>
                    <a:pt x="0" y="781274"/>
                  </a:cubicBezTo>
                  <a:lnTo>
                    <a:pt x="0" y="42055"/>
                  </a:lnTo>
                  <a:cubicBezTo>
                    <a:pt x="0" y="30902"/>
                    <a:pt x="4431" y="20205"/>
                    <a:pt x="12318" y="12318"/>
                  </a:cubicBezTo>
                  <a:cubicBezTo>
                    <a:pt x="20205" y="4431"/>
                    <a:pt x="30902" y="0"/>
                    <a:pt x="42055" y="0"/>
                  </a:cubicBezTo>
                  <a:close/>
                </a:path>
              </a:pathLst>
            </a:custGeom>
            <a:blipFill>
              <a:blip r:embed="rId4"/>
              <a:stretch>
                <a:fillRect l="-30189" r="-30189"/>
              </a:stretch>
            </a:blipFill>
          </p:spPr>
          <p:txBody>
            <a:bodyPr/>
            <a:lstStyle/>
            <a:p>
              <a:endParaRPr lang="en-US"/>
            </a:p>
          </p:txBody>
        </p:sp>
      </p:grpSp>
      <p:grpSp>
        <p:nvGrpSpPr>
          <p:cNvPr id="8" name="Group 8"/>
          <p:cNvGrpSpPr/>
          <p:nvPr/>
        </p:nvGrpSpPr>
        <p:grpSpPr>
          <a:xfrm>
            <a:off x="7966636" y="3520760"/>
            <a:ext cx="4404083" cy="2805313"/>
            <a:chOff x="0" y="0"/>
            <a:chExt cx="1147771" cy="731107"/>
          </a:xfrm>
        </p:grpSpPr>
        <p:sp>
          <p:nvSpPr>
            <p:cNvPr id="9" name="Freeform 9"/>
            <p:cNvSpPr/>
            <p:nvPr/>
          </p:nvSpPr>
          <p:spPr>
            <a:xfrm>
              <a:off x="0" y="0"/>
              <a:ext cx="1147771" cy="731107"/>
            </a:xfrm>
            <a:custGeom>
              <a:avLst/>
              <a:gdLst/>
              <a:ahLst/>
              <a:cxnLst/>
              <a:rect l="l" t="t" r="r" b="b"/>
              <a:pathLst>
                <a:path w="1147771" h="731107">
                  <a:moveTo>
                    <a:pt x="35158" y="0"/>
                  </a:moveTo>
                  <a:lnTo>
                    <a:pt x="1112613" y="0"/>
                  </a:lnTo>
                  <a:cubicBezTo>
                    <a:pt x="1132030" y="0"/>
                    <a:pt x="1147771" y="15741"/>
                    <a:pt x="1147771" y="35158"/>
                  </a:cubicBezTo>
                  <a:lnTo>
                    <a:pt x="1147771" y="695949"/>
                  </a:lnTo>
                  <a:cubicBezTo>
                    <a:pt x="1147771" y="715366"/>
                    <a:pt x="1132030" y="731107"/>
                    <a:pt x="1112613" y="731107"/>
                  </a:cubicBezTo>
                  <a:lnTo>
                    <a:pt x="35158" y="731107"/>
                  </a:lnTo>
                  <a:cubicBezTo>
                    <a:pt x="15741" y="731107"/>
                    <a:pt x="0" y="715366"/>
                    <a:pt x="0" y="695949"/>
                  </a:cubicBezTo>
                  <a:lnTo>
                    <a:pt x="0" y="35158"/>
                  </a:lnTo>
                  <a:cubicBezTo>
                    <a:pt x="0" y="15741"/>
                    <a:pt x="15741" y="0"/>
                    <a:pt x="35158" y="0"/>
                  </a:cubicBezTo>
                  <a:close/>
                </a:path>
              </a:pathLst>
            </a:custGeom>
            <a:solidFill>
              <a:srgbClr val="2C2227"/>
            </a:solidFill>
            <a:ln w="19050" cap="sq">
              <a:solidFill>
                <a:srgbClr val="FFFFFF"/>
              </a:solidFill>
              <a:prstDash val="solid"/>
              <a:miter/>
            </a:ln>
          </p:spPr>
          <p:txBody>
            <a:bodyPr/>
            <a:lstStyle/>
            <a:p>
              <a:endParaRPr lang="en-US"/>
            </a:p>
          </p:txBody>
        </p:sp>
        <p:sp>
          <p:nvSpPr>
            <p:cNvPr id="10" name="TextBox 10"/>
            <p:cNvSpPr txBox="1"/>
            <p:nvPr/>
          </p:nvSpPr>
          <p:spPr>
            <a:xfrm>
              <a:off x="0" y="-38100"/>
              <a:ext cx="1147771" cy="769207"/>
            </a:xfrm>
            <a:prstGeom prst="rect">
              <a:avLst/>
            </a:prstGeom>
          </p:spPr>
          <p:txBody>
            <a:bodyPr lIns="50800" tIns="50800" rIns="50800" bIns="50800" rtlCol="0" anchor="ctr"/>
            <a:lstStyle/>
            <a:p>
              <a:pPr algn="ctr">
                <a:lnSpc>
                  <a:spcPts val="3157"/>
                </a:lnSpc>
              </a:pPr>
              <a:endParaRPr/>
            </a:p>
          </p:txBody>
        </p:sp>
      </p:grpSp>
      <p:grpSp>
        <p:nvGrpSpPr>
          <p:cNvPr id="11" name="Group 11"/>
          <p:cNvGrpSpPr/>
          <p:nvPr/>
        </p:nvGrpSpPr>
        <p:grpSpPr>
          <a:xfrm>
            <a:off x="7966636" y="6518590"/>
            <a:ext cx="4404083" cy="2805313"/>
            <a:chOff x="0" y="0"/>
            <a:chExt cx="1147771" cy="731107"/>
          </a:xfrm>
        </p:grpSpPr>
        <p:sp>
          <p:nvSpPr>
            <p:cNvPr id="12" name="Freeform 12"/>
            <p:cNvSpPr/>
            <p:nvPr/>
          </p:nvSpPr>
          <p:spPr>
            <a:xfrm>
              <a:off x="0" y="0"/>
              <a:ext cx="1147771" cy="731107"/>
            </a:xfrm>
            <a:custGeom>
              <a:avLst/>
              <a:gdLst/>
              <a:ahLst/>
              <a:cxnLst/>
              <a:rect l="l" t="t" r="r" b="b"/>
              <a:pathLst>
                <a:path w="1147771" h="731107">
                  <a:moveTo>
                    <a:pt x="35158" y="0"/>
                  </a:moveTo>
                  <a:lnTo>
                    <a:pt x="1112613" y="0"/>
                  </a:lnTo>
                  <a:cubicBezTo>
                    <a:pt x="1132030" y="0"/>
                    <a:pt x="1147771" y="15741"/>
                    <a:pt x="1147771" y="35158"/>
                  </a:cubicBezTo>
                  <a:lnTo>
                    <a:pt x="1147771" y="695949"/>
                  </a:lnTo>
                  <a:cubicBezTo>
                    <a:pt x="1147771" y="715366"/>
                    <a:pt x="1132030" y="731107"/>
                    <a:pt x="1112613" y="731107"/>
                  </a:cubicBezTo>
                  <a:lnTo>
                    <a:pt x="35158" y="731107"/>
                  </a:lnTo>
                  <a:cubicBezTo>
                    <a:pt x="15741" y="731107"/>
                    <a:pt x="0" y="715366"/>
                    <a:pt x="0" y="695949"/>
                  </a:cubicBezTo>
                  <a:lnTo>
                    <a:pt x="0" y="35158"/>
                  </a:lnTo>
                  <a:cubicBezTo>
                    <a:pt x="0" y="15741"/>
                    <a:pt x="15741" y="0"/>
                    <a:pt x="35158" y="0"/>
                  </a:cubicBezTo>
                  <a:close/>
                </a:path>
              </a:pathLst>
            </a:custGeom>
            <a:solidFill>
              <a:srgbClr val="2C2227"/>
            </a:solidFill>
            <a:ln w="19050" cap="sq">
              <a:solidFill>
                <a:srgbClr val="FFFFFF"/>
              </a:solidFill>
              <a:prstDash val="solid"/>
              <a:miter/>
            </a:ln>
          </p:spPr>
          <p:txBody>
            <a:bodyPr/>
            <a:lstStyle/>
            <a:p>
              <a:endParaRPr lang="en-US"/>
            </a:p>
          </p:txBody>
        </p:sp>
        <p:sp>
          <p:nvSpPr>
            <p:cNvPr id="13" name="TextBox 13"/>
            <p:cNvSpPr txBox="1"/>
            <p:nvPr/>
          </p:nvSpPr>
          <p:spPr>
            <a:xfrm>
              <a:off x="0" y="-38100"/>
              <a:ext cx="1147771" cy="769207"/>
            </a:xfrm>
            <a:prstGeom prst="rect">
              <a:avLst/>
            </a:prstGeom>
          </p:spPr>
          <p:txBody>
            <a:bodyPr lIns="50800" tIns="50800" rIns="50800" bIns="50800" rtlCol="0" anchor="ctr"/>
            <a:lstStyle/>
            <a:p>
              <a:pPr algn="ctr">
                <a:lnSpc>
                  <a:spcPts val="3157"/>
                </a:lnSpc>
              </a:pPr>
              <a:endParaRPr/>
            </a:p>
          </p:txBody>
        </p:sp>
      </p:grpSp>
      <p:grpSp>
        <p:nvGrpSpPr>
          <p:cNvPr id="14" name="Group 14"/>
          <p:cNvGrpSpPr/>
          <p:nvPr/>
        </p:nvGrpSpPr>
        <p:grpSpPr>
          <a:xfrm>
            <a:off x="12583216" y="3520760"/>
            <a:ext cx="4404083" cy="2805313"/>
            <a:chOff x="0" y="0"/>
            <a:chExt cx="1147771" cy="731107"/>
          </a:xfrm>
        </p:grpSpPr>
        <p:sp>
          <p:nvSpPr>
            <p:cNvPr id="15" name="Freeform 15"/>
            <p:cNvSpPr/>
            <p:nvPr/>
          </p:nvSpPr>
          <p:spPr>
            <a:xfrm>
              <a:off x="0" y="0"/>
              <a:ext cx="1147771" cy="731107"/>
            </a:xfrm>
            <a:custGeom>
              <a:avLst/>
              <a:gdLst/>
              <a:ahLst/>
              <a:cxnLst/>
              <a:rect l="l" t="t" r="r" b="b"/>
              <a:pathLst>
                <a:path w="1147771" h="731107">
                  <a:moveTo>
                    <a:pt x="35158" y="0"/>
                  </a:moveTo>
                  <a:lnTo>
                    <a:pt x="1112613" y="0"/>
                  </a:lnTo>
                  <a:cubicBezTo>
                    <a:pt x="1132030" y="0"/>
                    <a:pt x="1147771" y="15741"/>
                    <a:pt x="1147771" y="35158"/>
                  </a:cubicBezTo>
                  <a:lnTo>
                    <a:pt x="1147771" y="695949"/>
                  </a:lnTo>
                  <a:cubicBezTo>
                    <a:pt x="1147771" y="715366"/>
                    <a:pt x="1132030" y="731107"/>
                    <a:pt x="1112613" y="731107"/>
                  </a:cubicBezTo>
                  <a:lnTo>
                    <a:pt x="35158" y="731107"/>
                  </a:lnTo>
                  <a:cubicBezTo>
                    <a:pt x="15741" y="731107"/>
                    <a:pt x="0" y="715366"/>
                    <a:pt x="0" y="695949"/>
                  </a:cubicBezTo>
                  <a:lnTo>
                    <a:pt x="0" y="35158"/>
                  </a:lnTo>
                  <a:cubicBezTo>
                    <a:pt x="0" y="15741"/>
                    <a:pt x="15741" y="0"/>
                    <a:pt x="35158" y="0"/>
                  </a:cubicBezTo>
                  <a:close/>
                </a:path>
              </a:pathLst>
            </a:custGeom>
            <a:solidFill>
              <a:srgbClr val="2C2227"/>
            </a:solidFill>
            <a:ln w="19050" cap="sq">
              <a:solidFill>
                <a:srgbClr val="FFFFFF"/>
              </a:solidFill>
              <a:prstDash val="solid"/>
              <a:miter/>
            </a:ln>
          </p:spPr>
          <p:txBody>
            <a:bodyPr/>
            <a:lstStyle/>
            <a:p>
              <a:endParaRPr lang="en-US"/>
            </a:p>
          </p:txBody>
        </p:sp>
        <p:sp>
          <p:nvSpPr>
            <p:cNvPr id="16" name="TextBox 16"/>
            <p:cNvSpPr txBox="1"/>
            <p:nvPr/>
          </p:nvSpPr>
          <p:spPr>
            <a:xfrm>
              <a:off x="0" y="-38100"/>
              <a:ext cx="1147771" cy="769207"/>
            </a:xfrm>
            <a:prstGeom prst="rect">
              <a:avLst/>
            </a:prstGeom>
          </p:spPr>
          <p:txBody>
            <a:bodyPr lIns="50800" tIns="50800" rIns="50800" bIns="50800" rtlCol="0" anchor="ctr"/>
            <a:lstStyle/>
            <a:p>
              <a:pPr algn="ctr">
                <a:lnSpc>
                  <a:spcPts val="3157"/>
                </a:lnSpc>
              </a:pPr>
              <a:endParaRPr/>
            </a:p>
          </p:txBody>
        </p:sp>
      </p:grpSp>
      <p:grpSp>
        <p:nvGrpSpPr>
          <p:cNvPr id="17" name="Group 17"/>
          <p:cNvGrpSpPr/>
          <p:nvPr/>
        </p:nvGrpSpPr>
        <p:grpSpPr>
          <a:xfrm>
            <a:off x="12583216" y="6518590"/>
            <a:ext cx="4404083" cy="2805313"/>
            <a:chOff x="0" y="0"/>
            <a:chExt cx="1147771" cy="731107"/>
          </a:xfrm>
        </p:grpSpPr>
        <p:sp>
          <p:nvSpPr>
            <p:cNvPr id="18" name="Freeform 18"/>
            <p:cNvSpPr/>
            <p:nvPr/>
          </p:nvSpPr>
          <p:spPr>
            <a:xfrm>
              <a:off x="0" y="0"/>
              <a:ext cx="1147771" cy="731107"/>
            </a:xfrm>
            <a:custGeom>
              <a:avLst/>
              <a:gdLst/>
              <a:ahLst/>
              <a:cxnLst/>
              <a:rect l="l" t="t" r="r" b="b"/>
              <a:pathLst>
                <a:path w="1147771" h="731107">
                  <a:moveTo>
                    <a:pt x="35158" y="0"/>
                  </a:moveTo>
                  <a:lnTo>
                    <a:pt x="1112613" y="0"/>
                  </a:lnTo>
                  <a:cubicBezTo>
                    <a:pt x="1132030" y="0"/>
                    <a:pt x="1147771" y="15741"/>
                    <a:pt x="1147771" y="35158"/>
                  </a:cubicBezTo>
                  <a:lnTo>
                    <a:pt x="1147771" y="695949"/>
                  </a:lnTo>
                  <a:cubicBezTo>
                    <a:pt x="1147771" y="715366"/>
                    <a:pt x="1132030" y="731107"/>
                    <a:pt x="1112613" y="731107"/>
                  </a:cubicBezTo>
                  <a:lnTo>
                    <a:pt x="35158" y="731107"/>
                  </a:lnTo>
                  <a:cubicBezTo>
                    <a:pt x="15741" y="731107"/>
                    <a:pt x="0" y="715366"/>
                    <a:pt x="0" y="695949"/>
                  </a:cubicBezTo>
                  <a:lnTo>
                    <a:pt x="0" y="35158"/>
                  </a:lnTo>
                  <a:cubicBezTo>
                    <a:pt x="0" y="15741"/>
                    <a:pt x="15741" y="0"/>
                    <a:pt x="35158" y="0"/>
                  </a:cubicBezTo>
                  <a:close/>
                </a:path>
              </a:pathLst>
            </a:custGeom>
            <a:solidFill>
              <a:srgbClr val="2C2227"/>
            </a:solidFill>
            <a:ln w="19050" cap="sq">
              <a:solidFill>
                <a:srgbClr val="FFFFFF"/>
              </a:solidFill>
              <a:prstDash val="solid"/>
              <a:miter/>
            </a:ln>
          </p:spPr>
          <p:txBody>
            <a:bodyPr/>
            <a:lstStyle/>
            <a:p>
              <a:endParaRPr lang="en-US"/>
            </a:p>
          </p:txBody>
        </p:sp>
        <p:sp>
          <p:nvSpPr>
            <p:cNvPr id="19" name="TextBox 19"/>
            <p:cNvSpPr txBox="1"/>
            <p:nvPr/>
          </p:nvSpPr>
          <p:spPr>
            <a:xfrm>
              <a:off x="0" y="-38100"/>
              <a:ext cx="1147771" cy="769207"/>
            </a:xfrm>
            <a:prstGeom prst="rect">
              <a:avLst/>
            </a:prstGeom>
          </p:spPr>
          <p:txBody>
            <a:bodyPr lIns="50800" tIns="50800" rIns="50800" bIns="50800" rtlCol="0" anchor="ctr"/>
            <a:lstStyle/>
            <a:p>
              <a:pPr algn="ctr">
                <a:lnSpc>
                  <a:spcPts val="3157"/>
                </a:lnSpc>
              </a:pPr>
              <a:endParaRPr/>
            </a:p>
          </p:txBody>
        </p:sp>
      </p:grpSp>
      <p:sp>
        <p:nvSpPr>
          <p:cNvPr id="20" name="TextBox 20"/>
          <p:cNvSpPr txBox="1"/>
          <p:nvPr/>
        </p:nvSpPr>
        <p:spPr>
          <a:xfrm>
            <a:off x="1277352" y="953573"/>
            <a:ext cx="9067445" cy="798829"/>
          </a:xfrm>
          <a:prstGeom prst="rect">
            <a:avLst/>
          </a:prstGeom>
        </p:spPr>
        <p:txBody>
          <a:bodyPr lIns="0" tIns="0" rIns="0" bIns="0" rtlCol="0" anchor="t">
            <a:spAutoFit/>
          </a:bodyPr>
          <a:lstStyle/>
          <a:p>
            <a:pPr algn="l">
              <a:lnSpc>
                <a:spcPts val="5766"/>
              </a:lnSpc>
            </a:pPr>
            <a:r>
              <a:rPr lang="en-US" sz="5439" b="1">
                <a:solidFill>
                  <a:srgbClr val="FFFFFF"/>
                </a:solidFill>
                <a:latin typeface="Poppins Medium"/>
                <a:ea typeface="Poppins Medium"/>
                <a:cs typeface="Poppins Medium"/>
                <a:sym typeface="Poppins Medium"/>
              </a:rPr>
              <a:t>Ethical Considerations</a:t>
            </a:r>
          </a:p>
        </p:txBody>
      </p:sp>
      <p:sp>
        <p:nvSpPr>
          <p:cNvPr id="21" name="TextBox 21"/>
          <p:cNvSpPr txBox="1"/>
          <p:nvPr/>
        </p:nvSpPr>
        <p:spPr>
          <a:xfrm>
            <a:off x="1226725" y="1686237"/>
            <a:ext cx="9840261" cy="1633000"/>
          </a:xfrm>
          <a:prstGeom prst="rect">
            <a:avLst/>
          </a:prstGeom>
        </p:spPr>
        <p:txBody>
          <a:bodyPr lIns="0" tIns="0" rIns="0" bIns="0" rtlCol="0" anchor="t">
            <a:spAutoFit/>
          </a:bodyPr>
          <a:lstStyle/>
          <a:p>
            <a:pPr algn="l">
              <a:lnSpc>
                <a:spcPts val="6201"/>
              </a:lnSpc>
            </a:pPr>
            <a:r>
              <a:rPr lang="en-US" sz="5439" b="1">
                <a:solidFill>
                  <a:srgbClr val="FB47DE"/>
                </a:solidFill>
                <a:latin typeface="Poppins Medium"/>
                <a:ea typeface="Poppins Medium"/>
                <a:cs typeface="Poppins Medium"/>
                <a:sym typeface="Poppins Medium"/>
              </a:rPr>
              <a:t>and Responsible AI Deployment</a:t>
            </a:r>
          </a:p>
        </p:txBody>
      </p:sp>
      <p:sp>
        <p:nvSpPr>
          <p:cNvPr id="22" name="TextBox 22"/>
          <p:cNvSpPr txBox="1"/>
          <p:nvPr/>
        </p:nvSpPr>
        <p:spPr>
          <a:xfrm>
            <a:off x="8310050" y="3863318"/>
            <a:ext cx="967415" cy="591300"/>
          </a:xfrm>
          <a:prstGeom prst="rect">
            <a:avLst/>
          </a:prstGeom>
        </p:spPr>
        <p:txBody>
          <a:bodyPr lIns="0" tIns="0" rIns="0" bIns="0" rtlCol="0" anchor="t">
            <a:spAutoFit/>
          </a:bodyPr>
          <a:lstStyle/>
          <a:p>
            <a:pPr algn="l">
              <a:lnSpc>
                <a:spcPts val="4387"/>
              </a:lnSpc>
            </a:pPr>
            <a:r>
              <a:rPr lang="en-US" sz="3848" spc="-165">
                <a:solidFill>
                  <a:srgbClr val="FFFFFF"/>
                </a:solidFill>
                <a:latin typeface="Poppins"/>
                <a:ea typeface="Poppins"/>
                <a:cs typeface="Poppins"/>
                <a:sym typeface="Poppins"/>
              </a:rPr>
              <a:t>01</a:t>
            </a:r>
          </a:p>
        </p:txBody>
      </p:sp>
      <p:sp>
        <p:nvSpPr>
          <p:cNvPr id="23" name="TextBox 23"/>
          <p:cNvSpPr txBox="1"/>
          <p:nvPr/>
        </p:nvSpPr>
        <p:spPr>
          <a:xfrm>
            <a:off x="8310050" y="6850701"/>
            <a:ext cx="967415" cy="591300"/>
          </a:xfrm>
          <a:prstGeom prst="rect">
            <a:avLst/>
          </a:prstGeom>
        </p:spPr>
        <p:txBody>
          <a:bodyPr lIns="0" tIns="0" rIns="0" bIns="0" rtlCol="0" anchor="t">
            <a:spAutoFit/>
          </a:bodyPr>
          <a:lstStyle/>
          <a:p>
            <a:pPr algn="l">
              <a:lnSpc>
                <a:spcPts val="4387"/>
              </a:lnSpc>
            </a:pPr>
            <a:r>
              <a:rPr lang="en-US" sz="3848" spc="-165">
                <a:solidFill>
                  <a:srgbClr val="FFFFFF"/>
                </a:solidFill>
                <a:latin typeface="Poppins"/>
                <a:ea typeface="Poppins"/>
                <a:cs typeface="Poppins"/>
                <a:sym typeface="Poppins"/>
              </a:rPr>
              <a:t>03</a:t>
            </a:r>
          </a:p>
        </p:txBody>
      </p:sp>
      <p:sp>
        <p:nvSpPr>
          <p:cNvPr id="24" name="TextBox 24"/>
          <p:cNvSpPr txBox="1"/>
          <p:nvPr/>
        </p:nvSpPr>
        <p:spPr>
          <a:xfrm>
            <a:off x="12939379" y="3908109"/>
            <a:ext cx="967415" cy="591300"/>
          </a:xfrm>
          <a:prstGeom prst="rect">
            <a:avLst/>
          </a:prstGeom>
        </p:spPr>
        <p:txBody>
          <a:bodyPr lIns="0" tIns="0" rIns="0" bIns="0" rtlCol="0" anchor="t">
            <a:spAutoFit/>
          </a:bodyPr>
          <a:lstStyle/>
          <a:p>
            <a:pPr algn="l">
              <a:lnSpc>
                <a:spcPts val="4387"/>
              </a:lnSpc>
            </a:pPr>
            <a:r>
              <a:rPr lang="en-US" sz="3848" spc="-165">
                <a:solidFill>
                  <a:srgbClr val="FFFFFF"/>
                </a:solidFill>
                <a:latin typeface="Poppins"/>
                <a:ea typeface="Poppins"/>
                <a:cs typeface="Poppins"/>
                <a:sym typeface="Poppins"/>
              </a:rPr>
              <a:t>02</a:t>
            </a:r>
          </a:p>
        </p:txBody>
      </p:sp>
      <p:sp>
        <p:nvSpPr>
          <p:cNvPr id="25" name="TextBox 25"/>
          <p:cNvSpPr txBox="1"/>
          <p:nvPr/>
        </p:nvSpPr>
        <p:spPr>
          <a:xfrm>
            <a:off x="12939379" y="6850701"/>
            <a:ext cx="967415" cy="591300"/>
          </a:xfrm>
          <a:prstGeom prst="rect">
            <a:avLst/>
          </a:prstGeom>
        </p:spPr>
        <p:txBody>
          <a:bodyPr lIns="0" tIns="0" rIns="0" bIns="0" rtlCol="0" anchor="t">
            <a:spAutoFit/>
          </a:bodyPr>
          <a:lstStyle/>
          <a:p>
            <a:pPr algn="l">
              <a:lnSpc>
                <a:spcPts val="4387"/>
              </a:lnSpc>
            </a:pPr>
            <a:r>
              <a:rPr lang="en-US" sz="3848" spc="-165">
                <a:solidFill>
                  <a:srgbClr val="FFFFFF"/>
                </a:solidFill>
                <a:latin typeface="Poppins"/>
                <a:ea typeface="Poppins"/>
                <a:cs typeface="Poppins"/>
                <a:sym typeface="Poppins"/>
              </a:rPr>
              <a:t>04</a:t>
            </a:r>
          </a:p>
        </p:txBody>
      </p:sp>
      <p:sp>
        <p:nvSpPr>
          <p:cNvPr id="26" name="TextBox 26"/>
          <p:cNvSpPr txBox="1"/>
          <p:nvPr/>
        </p:nvSpPr>
        <p:spPr>
          <a:xfrm>
            <a:off x="10147192" y="1181461"/>
            <a:ext cx="6067854" cy="977224"/>
          </a:xfrm>
          <a:prstGeom prst="rect">
            <a:avLst/>
          </a:prstGeom>
        </p:spPr>
        <p:txBody>
          <a:bodyPr lIns="0" tIns="0" rIns="0" bIns="0" rtlCol="0" anchor="t">
            <a:spAutoFit/>
          </a:bodyPr>
          <a:lstStyle/>
          <a:p>
            <a:pPr algn="l">
              <a:lnSpc>
                <a:spcPts val="2606"/>
              </a:lnSpc>
            </a:pPr>
            <a:r>
              <a:rPr lang="en-US" sz="1773">
                <a:solidFill>
                  <a:srgbClr val="FFFFFF"/>
                </a:solidFill>
                <a:latin typeface="Poppins Extra-Light"/>
                <a:ea typeface="Poppins Extra-Light"/>
                <a:cs typeface="Poppins Extra-Light"/>
                <a:sym typeface="Poppins Extra-Light"/>
              </a:rPr>
              <a:t>As AI becomes more prevalent, it's crucial to consider ethical implications and ensure responsible deployment to avoid potential risks.</a:t>
            </a:r>
          </a:p>
        </p:txBody>
      </p:sp>
      <p:sp>
        <p:nvSpPr>
          <p:cNvPr id="27" name="TextBox 27"/>
          <p:cNvSpPr txBox="1"/>
          <p:nvPr/>
        </p:nvSpPr>
        <p:spPr>
          <a:xfrm>
            <a:off x="9012625" y="3996675"/>
            <a:ext cx="2534232" cy="324587"/>
          </a:xfrm>
          <a:prstGeom prst="rect">
            <a:avLst/>
          </a:prstGeom>
        </p:spPr>
        <p:txBody>
          <a:bodyPr lIns="0" tIns="0" rIns="0" bIns="0" rtlCol="0" anchor="t">
            <a:spAutoFit/>
          </a:bodyPr>
          <a:lstStyle/>
          <a:p>
            <a:pPr algn="l">
              <a:lnSpc>
                <a:spcPts val="2423"/>
              </a:lnSpc>
            </a:pPr>
            <a:r>
              <a:rPr lang="en-US" sz="2126" b="1">
                <a:solidFill>
                  <a:srgbClr val="FFFFFF"/>
                </a:solidFill>
                <a:latin typeface="Poppins Semi-Bold"/>
                <a:ea typeface="Poppins Semi-Bold"/>
                <a:cs typeface="Poppins Semi-Bold"/>
                <a:sym typeface="Poppins Semi-Bold"/>
              </a:rPr>
              <a:t>Data Privacy</a:t>
            </a:r>
          </a:p>
        </p:txBody>
      </p:sp>
      <p:sp>
        <p:nvSpPr>
          <p:cNvPr id="28" name="TextBox 28"/>
          <p:cNvSpPr txBox="1"/>
          <p:nvPr/>
        </p:nvSpPr>
        <p:spPr>
          <a:xfrm>
            <a:off x="9012625" y="6850701"/>
            <a:ext cx="2925306" cy="623449"/>
          </a:xfrm>
          <a:prstGeom prst="rect">
            <a:avLst/>
          </a:prstGeom>
        </p:spPr>
        <p:txBody>
          <a:bodyPr lIns="0" tIns="0" rIns="0" bIns="0" rtlCol="0" anchor="t">
            <a:spAutoFit/>
          </a:bodyPr>
          <a:lstStyle/>
          <a:p>
            <a:pPr algn="l">
              <a:lnSpc>
                <a:spcPts val="2423"/>
              </a:lnSpc>
            </a:pPr>
            <a:r>
              <a:rPr lang="en-US" sz="2126" b="1">
                <a:solidFill>
                  <a:srgbClr val="FFFFFF"/>
                </a:solidFill>
                <a:latin typeface="Poppins Semi-Bold"/>
                <a:ea typeface="Poppins Semi-Bold"/>
                <a:cs typeface="Poppins Semi-Bold"/>
                <a:sym typeface="Poppins Semi-Bold"/>
              </a:rPr>
              <a:t>Transparency and Explainability</a:t>
            </a:r>
          </a:p>
        </p:txBody>
      </p:sp>
      <p:sp>
        <p:nvSpPr>
          <p:cNvPr id="29" name="TextBox 29"/>
          <p:cNvSpPr txBox="1"/>
          <p:nvPr/>
        </p:nvSpPr>
        <p:spPr>
          <a:xfrm>
            <a:off x="13786249" y="4041466"/>
            <a:ext cx="2730112" cy="324587"/>
          </a:xfrm>
          <a:prstGeom prst="rect">
            <a:avLst/>
          </a:prstGeom>
        </p:spPr>
        <p:txBody>
          <a:bodyPr lIns="0" tIns="0" rIns="0" bIns="0" rtlCol="0" anchor="t">
            <a:spAutoFit/>
          </a:bodyPr>
          <a:lstStyle/>
          <a:p>
            <a:pPr algn="l">
              <a:lnSpc>
                <a:spcPts val="2423"/>
              </a:lnSpc>
            </a:pPr>
            <a:r>
              <a:rPr lang="en-US" sz="2126" b="1">
                <a:solidFill>
                  <a:srgbClr val="FFFFFF"/>
                </a:solidFill>
                <a:latin typeface="Poppins Semi-Bold"/>
                <a:ea typeface="Poppins Semi-Bold"/>
                <a:cs typeface="Poppins Semi-Bold"/>
                <a:sym typeface="Poppins Semi-Bold"/>
              </a:rPr>
              <a:t>Bias and Fairness</a:t>
            </a:r>
          </a:p>
        </p:txBody>
      </p:sp>
      <p:sp>
        <p:nvSpPr>
          <p:cNvPr id="30" name="TextBox 30"/>
          <p:cNvSpPr txBox="1"/>
          <p:nvPr/>
        </p:nvSpPr>
        <p:spPr>
          <a:xfrm>
            <a:off x="13786249" y="6984058"/>
            <a:ext cx="2982583" cy="324587"/>
          </a:xfrm>
          <a:prstGeom prst="rect">
            <a:avLst/>
          </a:prstGeom>
        </p:spPr>
        <p:txBody>
          <a:bodyPr lIns="0" tIns="0" rIns="0" bIns="0" rtlCol="0" anchor="t">
            <a:spAutoFit/>
          </a:bodyPr>
          <a:lstStyle/>
          <a:p>
            <a:pPr algn="l">
              <a:lnSpc>
                <a:spcPts val="2423"/>
              </a:lnSpc>
            </a:pPr>
            <a:r>
              <a:rPr lang="en-US" sz="2126" b="1">
                <a:solidFill>
                  <a:srgbClr val="FFFFFF"/>
                </a:solidFill>
                <a:latin typeface="Poppins Semi-Bold"/>
                <a:ea typeface="Poppins Semi-Bold"/>
                <a:cs typeface="Poppins Semi-Bold"/>
                <a:sym typeface="Poppins Semi-Bold"/>
              </a:rPr>
              <a:t>Security and Safety</a:t>
            </a:r>
          </a:p>
        </p:txBody>
      </p:sp>
      <p:sp>
        <p:nvSpPr>
          <p:cNvPr id="31" name="TextBox 31"/>
          <p:cNvSpPr txBox="1"/>
          <p:nvPr/>
        </p:nvSpPr>
        <p:spPr>
          <a:xfrm>
            <a:off x="8310050" y="4885316"/>
            <a:ext cx="3674283" cy="744455"/>
          </a:xfrm>
          <a:prstGeom prst="rect">
            <a:avLst/>
          </a:prstGeom>
        </p:spPr>
        <p:txBody>
          <a:bodyPr lIns="0" tIns="0" rIns="0" bIns="0" rtlCol="0" anchor="t">
            <a:spAutoFit/>
          </a:bodyPr>
          <a:lstStyle/>
          <a:p>
            <a:pPr marL="0" lvl="0" indent="0" algn="l">
              <a:lnSpc>
                <a:spcPts val="2014"/>
              </a:lnSpc>
              <a:spcBef>
                <a:spcPct val="0"/>
              </a:spcBef>
            </a:pPr>
            <a:r>
              <a:rPr lang="en-US" sz="1438" spc="66">
                <a:solidFill>
                  <a:srgbClr val="FFFFFF"/>
                </a:solidFill>
                <a:latin typeface="Poppins Thin"/>
                <a:ea typeface="Poppins Thin"/>
                <a:cs typeface="Poppins Thin"/>
                <a:sym typeface="Poppins Thin"/>
              </a:rPr>
              <a:t>Protecting user data and ensuring responsible use of personal information is essential.</a:t>
            </a:r>
          </a:p>
        </p:txBody>
      </p:sp>
      <p:sp>
        <p:nvSpPr>
          <p:cNvPr id="32" name="TextBox 32"/>
          <p:cNvSpPr txBox="1"/>
          <p:nvPr/>
        </p:nvSpPr>
        <p:spPr>
          <a:xfrm>
            <a:off x="8310050" y="7864675"/>
            <a:ext cx="3674283" cy="744455"/>
          </a:xfrm>
          <a:prstGeom prst="rect">
            <a:avLst/>
          </a:prstGeom>
        </p:spPr>
        <p:txBody>
          <a:bodyPr lIns="0" tIns="0" rIns="0" bIns="0" rtlCol="0" anchor="t">
            <a:spAutoFit/>
          </a:bodyPr>
          <a:lstStyle/>
          <a:p>
            <a:pPr marL="0" lvl="0" indent="0" algn="l">
              <a:lnSpc>
                <a:spcPts val="2014"/>
              </a:lnSpc>
              <a:spcBef>
                <a:spcPct val="0"/>
              </a:spcBef>
            </a:pPr>
            <a:r>
              <a:rPr lang="en-US" sz="1438" spc="66">
                <a:solidFill>
                  <a:srgbClr val="FFFFFF"/>
                </a:solidFill>
                <a:latin typeface="Poppins Thin"/>
                <a:ea typeface="Poppins Thin"/>
                <a:cs typeface="Poppins Thin"/>
                <a:sym typeface="Poppins Thin"/>
              </a:rPr>
              <a:t>AI decisions should be transparent and explainable, allowing users to understand how they were made.</a:t>
            </a:r>
          </a:p>
        </p:txBody>
      </p:sp>
      <p:sp>
        <p:nvSpPr>
          <p:cNvPr id="33" name="TextBox 33"/>
          <p:cNvSpPr txBox="1"/>
          <p:nvPr/>
        </p:nvSpPr>
        <p:spPr>
          <a:xfrm>
            <a:off x="12939379" y="4930107"/>
            <a:ext cx="3674283" cy="744455"/>
          </a:xfrm>
          <a:prstGeom prst="rect">
            <a:avLst/>
          </a:prstGeom>
        </p:spPr>
        <p:txBody>
          <a:bodyPr lIns="0" tIns="0" rIns="0" bIns="0" rtlCol="0" anchor="t">
            <a:spAutoFit/>
          </a:bodyPr>
          <a:lstStyle/>
          <a:p>
            <a:pPr marL="0" lvl="0" indent="0" algn="l">
              <a:lnSpc>
                <a:spcPts val="2014"/>
              </a:lnSpc>
              <a:spcBef>
                <a:spcPct val="0"/>
              </a:spcBef>
            </a:pPr>
            <a:r>
              <a:rPr lang="en-US" sz="1438" spc="66">
                <a:solidFill>
                  <a:srgbClr val="FFFFFF"/>
                </a:solidFill>
                <a:latin typeface="Poppins Thin"/>
                <a:ea typeface="Poppins Thin"/>
                <a:cs typeface="Poppins Thin"/>
                <a:sym typeface="Poppins Thin"/>
              </a:rPr>
              <a:t>AI algorithms should be fair and unbiased, avoiding discrimination or perpetuating existing inequalities.</a:t>
            </a:r>
          </a:p>
        </p:txBody>
      </p:sp>
      <p:sp>
        <p:nvSpPr>
          <p:cNvPr id="34" name="TextBox 34"/>
          <p:cNvSpPr txBox="1"/>
          <p:nvPr/>
        </p:nvSpPr>
        <p:spPr>
          <a:xfrm>
            <a:off x="12939379" y="7864675"/>
            <a:ext cx="3674283" cy="744455"/>
          </a:xfrm>
          <a:prstGeom prst="rect">
            <a:avLst/>
          </a:prstGeom>
        </p:spPr>
        <p:txBody>
          <a:bodyPr lIns="0" tIns="0" rIns="0" bIns="0" rtlCol="0" anchor="t">
            <a:spAutoFit/>
          </a:bodyPr>
          <a:lstStyle/>
          <a:p>
            <a:pPr marL="0" lvl="0" indent="0" algn="l">
              <a:lnSpc>
                <a:spcPts val="2014"/>
              </a:lnSpc>
              <a:spcBef>
                <a:spcPct val="0"/>
              </a:spcBef>
            </a:pPr>
            <a:r>
              <a:rPr lang="en-US" sz="1438" spc="66">
                <a:solidFill>
                  <a:srgbClr val="FFFFFF"/>
                </a:solidFill>
                <a:latin typeface="Poppins Thin"/>
                <a:ea typeface="Poppins Thin"/>
                <a:cs typeface="Poppins Thin"/>
                <a:sym typeface="Poppins Thin"/>
              </a:rPr>
              <a:t>AI systems should be secure and safe, preventing malicious attacks or unintended consequences.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alpha val="100000"/>
              </a:srgbClr>
            </a:gs>
            <a:gs pos="50000">
              <a:srgbClr val="000000">
                <a:alpha val="100000"/>
              </a:srgbClr>
            </a:gs>
            <a:gs pos="100000">
              <a:srgbClr val="34011F">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0" y="-1260399"/>
            <a:ext cx="8274515" cy="11553097"/>
          </a:xfrm>
          <a:custGeom>
            <a:avLst/>
            <a:gdLst/>
            <a:ahLst/>
            <a:cxnLst/>
            <a:rect l="l" t="t" r="r" b="b"/>
            <a:pathLst>
              <a:path w="8274515" h="11553097">
                <a:moveTo>
                  <a:pt x="0" y="0"/>
                </a:moveTo>
                <a:lnTo>
                  <a:pt x="8274515" y="0"/>
                </a:lnTo>
                <a:lnTo>
                  <a:pt x="8274515" y="11553096"/>
                </a:lnTo>
                <a:lnTo>
                  <a:pt x="0" y="11553096"/>
                </a:lnTo>
                <a:lnTo>
                  <a:pt x="0" y="0"/>
                </a:lnTo>
                <a:close/>
              </a:path>
            </a:pathLst>
          </a:custGeom>
          <a:blipFill>
            <a:blip r:embed="rId2">
              <a:alphaModFix amt="55000"/>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grpSp>
        <p:nvGrpSpPr>
          <p:cNvPr id="3" name="Group 3"/>
          <p:cNvGrpSpPr/>
          <p:nvPr/>
        </p:nvGrpSpPr>
        <p:grpSpPr>
          <a:xfrm>
            <a:off x="1436275" y="4317854"/>
            <a:ext cx="5936634" cy="2005053"/>
            <a:chOff x="0" y="0"/>
            <a:chExt cx="1547176" cy="522547"/>
          </a:xfrm>
        </p:grpSpPr>
        <p:sp>
          <p:nvSpPr>
            <p:cNvPr id="4" name="Freeform 4"/>
            <p:cNvSpPr/>
            <p:nvPr/>
          </p:nvSpPr>
          <p:spPr>
            <a:xfrm>
              <a:off x="0" y="0"/>
              <a:ext cx="1547176" cy="522547"/>
            </a:xfrm>
            <a:custGeom>
              <a:avLst/>
              <a:gdLst/>
              <a:ahLst/>
              <a:cxnLst/>
              <a:rect l="l" t="t" r="r" b="b"/>
              <a:pathLst>
                <a:path w="1547176" h="522547">
                  <a:moveTo>
                    <a:pt x="26082" y="0"/>
                  </a:moveTo>
                  <a:lnTo>
                    <a:pt x="1521095" y="0"/>
                  </a:lnTo>
                  <a:cubicBezTo>
                    <a:pt x="1535499" y="0"/>
                    <a:pt x="1547176" y="11677"/>
                    <a:pt x="1547176" y="26082"/>
                  </a:cubicBezTo>
                  <a:lnTo>
                    <a:pt x="1547176" y="496465"/>
                  </a:lnTo>
                  <a:cubicBezTo>
                    <a:pt x="1547176" y="503383"/>
                    <a:pt x="1544429" y="510017"/>
                    <a:pt x="1539537" y="514908"/>
                  </a:cubicBezTo>
                  <a:cubicBezTo>
                    <a:pt x="1534646" y="519799"/>
                    <a:pt x="1528012" y="522547"/>
                    <a:pt x="1521095" y="522547"/>
                  </a:cubicBezTo>
                  <a:lnTo>
                    <a:pt x="26082" y="522547"/>
                  </a:lnTo>
                  <a:cubicBezTo>
                    <a:pt x="19165" y="522547"/>
                    <a:pt x="12530" y="519799"/>
                    <a:pt x="7639" y="514908"/>
                  </a:cubicBezTo>
                  <a:cubicBezTo>
                    <a:pt x="2748" y="510017"/>
                    <a:pt x="0" y="503383"/>
                    <a:pt x="0" y="496465"/>
                  </a:cubicBezTo>
                  <a:lnTo>
                    <a:pt x="0" y="26082"/>
                  </a:lnTo>
                  <a:cubicBezTo>
                    <a:pt x="0" y="19165"/>
                    <a:pt x="2748" y="12530"/>
                    <a:pt x="7639" y="7639"/>
                  </a:cubicBezTo>
                  <a:cubicBezTo>
                    <a:pt x="12530" y="2748"/>
                    <a:pt x="19165" y="0"/>
                    <a:pt x="26082" y="0"/>
                  </a:cubicBezTo>
                  <a:close/>
                </a:path>
              </a:pathLst>
            </a:custGeom>
            <a:solidFill>
              <a:srgbClr val="2C2227"/>
            </a:solidFill>
            <a:ln w="19050" cap="sq">
              <a:solidFill>
                <a:srgbClr val="FFFFFF"/>
              </a:solidFill>
              <a:prstDash val="solid"/>
              <a:miter/>
            </a:ln>
          </p:spPr>
          <p:txBody>
            <a:bodyPr/>
            <a:lstStyle/>
            <a:p>
              <a:endParaRPr lang="en-US"/>
            </a:p>
          </p:txBody>
        </p:sp>
        <p:sp>
          <p:nvSpPr>
            <p:cNvPr id="5" name="TextBox 5"/>
            <p:cNvSpPr txBox="1"/>
            <p:nvPr/>
          </p:nvSpPr>
          <p:spPr>
            <a:xfrm>
              <a:off x="0" y="-38100"/>
              <a:ext cx="1547176" cy="560647"/>
            </a:xfrm>
            <a:prstGeom prst="rect">
              <a:avLst/>
            </a:prstGeom>
          </p:spPr>
          <p:txBody>
            <a:bodyPr lIns="50800" tIns="50800" rIns="50800" bIns="50800" rtlCol="0" anchor="ctr"/>
            <a:lstStyle/>
            <a:p>
              <a:pPr algn="ctr">
                <a:lnSpc>
                  <a:spcPts val="3157"/>
                </a:lnSpc>
              </a:pPr>
              <a:endParaRPr/>
            </a:p>
          </p:txBody>
        </p:sp>
      </p:grpSp>
      <p:grpSp>
        <p:nvGrpSpPr>
          <p:cNvPr id="6" name="Group 6"/>
          <p:cNvGrpSpPr/>
          <p:nvPr/>
        </p:nvGrpSpPr>
        <p:grpSpPr>
          <a:xfrm>
            <a:off x="9683473" y="1766690"/>
            <a:ext cx="1237864" cy="1237864"/>
            <a:chOff x="0" y="0"/>
            <a:chExt cx="499808" cy="499808"/>
          </a:xfrm>
        </p:grpSpPr>
        <p:sp>
          <p:nvSpPr>
            <p:cNvPr id="7" name="Freeform 7"/>
            <p:cNvSpPr/>
            <p:nvPr/>
          </p:nvSpPr>
          <p:spPr>
            <a:xfrm>
              <a:off x="0" y="0"/>
              <a:ext cx="499808" cy="499808"/>
            </a:xfrm>
            <a:custGeom>
              <a:avLst/>
              <a:gdLst/>
              <a:ahLst/>
              <a:cxnLst/>
              <a:rect l="l" t="t" r="r" b="b"/>
              <a:pathLst>
                <a:path w="499808" h="499808">
                  <a:moveTo>
                    <a:pt x="118831" y="0"/>
                  </a:moveTo>
                  <a:lnTo>
                    <a:pt x="380978" y="0"/>
                  </a:lnTo>
                  <a:cubicBezTo>
                    <a:pt x="412493" y="0"/>
                    <a:pt x="442719" y="12520"/>
                    <a:pt x="465004" y="34805"/>
                  </a:cubicBezTo>
                  <a:cubicBezTo>
                    <a:pt x="487289" y="57090"/>
                    <a:pt x="499808" y="87315"/>
                    <a:pt x="499808" y="118831"/>
                  </a:cubicBezTo>
                  <a:lnTo>
                    <a:pt x="499808" y="380978"/>
                  </a:lnTo>
                  <a:cubicBezTo>
                    <a:pt x="499808" y="446606"/>
                    <a:pt x="446606" y="499808"/>
                    <a:pt x="380978" y="499808"/>
                  </a:cubicBezTo>
                  <a:lnTo>
                    <a:pt x="118831" y="499808"/>
                  </a:lnTo>
                  <a:cubicBezTo>
                    <a:pt x="53202" y="499808"/>
                    <a:pt x="0" y="446606"/>
                    <a:pt x="0" y="380978"/>
                  </a:cubicBezTo>
                  <a:lnTo>
                    <a:pt x="0" y="118831"/>
                  </a:lnTo>
                  <a:cubicBezTo>
                    <a:pt x="0" y="53202"/>
                    <a:pt x="53202" y="0"/>
                    <a:pt x="118831" y="0"/>
                  </a:cubicBezTo>
                  <a:close/>
                </a:path>
              </a:pathLst>
            </a:custGeom>
            <a:gradFill rotWithShape="1">
              <a:gsLst>
                <a:gs pos="0">
                  <a:srgbClr val="B8089C">
                    <a:alpha val="100000"/>
                  </a:srgbClr>
                </a:gs>
                <a:gs pos="100000">
                  <a:srgbClr val="872BBF">
                    <a:alpha val="100000"/>
                  </a:srgbClr>
                </a:gs>
              </a:gsLst>
              <a:lin ang="0"/>
            </a:gradFill>
          </p:spPr>
          <p:txBody>
            <a:bodyPr/>
            <a:lstStyle/>
            <a:p>
              <a:endParaRPr lang="en-US"/>
            </a:p>
          </p:txBody>
        </p:sp>
        <p:sp>
          <p:nvSpPr>
            <p:cNvPr id="8" name="TextBox 8"/>
            <p:cNvSpPr txBox="1"/>
            <p:nvPr/>
          </p:nvSpPr>
          <p:spPr>
            <a:xfrm>
              <a:off x="0" y="-38100"/>
              <a:ext cx="499808" cy="537908"/>
            </a:xfrm>
            <a:prstGeom prst="rect">
              <a:avLst/>
            </a:prstGeom>
          </p:spPr>
          <p:txBody>
            <a:bodyPr lIns="50800" tIns="50800" rIns="50800" bIns="50800" rtlCol="0" anchor="ctr"/>
            <a:lstStyle/>
            <a:p>
              <a:pPr algn="ctr">
                <a:lnSpc>
                  <a:spcPts val="3157"/>
                </a:lnSpc>
              </a:pPr>
              <a:endParaRPr/>
            </a:p>
          </p:txBody>
        </p:sp>
      </p:grpSp>
      <p:grpSp>
        <p:nvGrpSpPr>
          <p:cNvPr id="9" name="Group 9"/>
          <p:cNvGrpSpPr/>
          <p:nvPr/>
        </p:nvGrpSpPr>
        <p:grpSpPr>
          <a:xfrm>
            <a:off x="9683473" y="3960173"/>
            <a:ext cx="1237864" cy="1237864"/>
            <a:chOff x="0" y="0"/>
            <a:chExt cx="499808" cy="499808"/>
          </a:xfrm>
        </p:grpSpPr>
        <p:sp>
          <p:nvSpPr>
            <p:cNvPr id="10" name="Freeform 10"/>
            <p:cNvSpPr/>
            <p:nvPr/>
          </p:nvSpPr>
          <p:spPr>
            <a:xfrm>
              <a:off x="0" y="0"/>
              <a:ext cx="499808" cy="499808"/>
            </a:xfrm>
            <a:custGeom>
              <a:avLst/>
              <a:gdLst/>
              <a:ahLst/>
              <a:cxnLst/>
              <a:rect l="l" t="t" r="r" b="b"/>
              <a:pathLst>
                <a:path w="499808" h="499808">
                  <a:moveTo>
                    <a:pt x="118831" y="0"/>
                  </a:moveTo>
                  <a:lnTo>
                    <a:pt x="380978" y="0"/>
                  </a:lnTo>
                  <a:cubicBezTo>
                    <a:pt x="412493" y="0"/>
                    <a:pt x="442719" y="12520"/>
                    <a:pt x="465004" y="34805"/>
                  </a:cubicBezTo>
                  <a:cubicBezTo>
                    <a:pt x="487289" y="57090"/>
                    <a:pt x="499808" y="87315"/>
                    <a:pt x="499808" y="118831"/>
                  </a:cubicBezTo>
                  <a:lnTo>
                    <a:pt x="499808" y="380978"/>
                  </a:lnTo>
                  <a:cubicBezTo>
                    <a:pt x="499808" y="446606"/>
                    <a:pt x="446606" y="499808"/>
                    <a:pt x="380978" y="499808"/>
                  </a:cubicBezTo>
                  <a:lnTo>
                    <a:pt x="118831" y="499808"/>
                  </a:lnTo>
                  <a:cubicBezTo>
                    <a:pt x="53202" y="499808"/>
                    <a:pt x="0" y="446606"/>
                    <a:pt x="0" y="380978"/>
                  </a:cubicBezTo>
                  <a:lnTo>
                    <a:pt x="0" y="118831"/>
                  </a:lnTo>
                  <a:cubicBezTo>
                    <a:pt x="0" y="53202"/>
                    <a:pt x="53202" y="0"/>
                    <a:pt x="118831" y="0"/>
                  </a:cubicBezTo>
                  <a:close/>
                </a:path>
              </a:pathLst>
            </a:custGeom>
            <a:gradFill rotWithShape="1">
              <a:gsLst>
                <a:gs pos="0">
                  <a:srgbClr val="B8089C">
                    <a:alpha val="100000"/>
                  </a:srgbClr>
                </a:gs>
                <a:gs pos="100000">
                  <a:srgbClr val="872BBF">
                    <a:alpha val="100000"/>
                  </a:srgbClr>
                </a:gs>
              </a:gsLst>
              <a:lin ang="0"/>
            </a:gradFill>
          </p:spPr>
          <p:txBody>
            <a:bodyPr/>
            <a:lstStyle/>
            <a:p>
              <a:endParaRPr lang="en-US"/>
            </a:p>
          </p:txBody>
        </p:sp>
        <p:sp>
          <p:nvSpPr>
            <p:cNvPr id="11" name="TextBox 11"/>
            <p:cNvSpPr txBox="1"/>
            <p:nvPr/>
          </p:nvSpPr>
          <p:spPr>
            <a:xfrm>
              <a:off x="0" y="-38100"/>
              <a:ext cx="499808" cy="537908"/>
            </a:xfrm>
            <a:prstGeom prst="rect">
              <a:avLst/>
            </a:prstGeom>
          </p:spPr>
          <p:txBody>
            <a:bodyPr lIns="50800" tIns="50800" rIns="50800" bIns="50800" rtlCol="0" anchor="ctr"/>
            <a:lstStyle/>
            <a:p>
              <a:pPr algn="ctr">
                <a:lnSpc>
                  <a:spcPts val="3157"/>
                </a:lnSpc>
              </a:pPr>
              <a:endParaRPr/>
            </a:p>
          </p:txBody>
        </p:sp>
      </p:grpSp>
      <p:grpSp>
        <p:nvGrpSpPr>
          <p:cNvPr id="12" name="Group 12"/>
          <p:cNvGrpSpPr/>
          <p:nvPr/>
        </p:nvGrpSpPr>
        <p:grpSpPr>
          <a:xfrm>
            <a:off x="9683473" y="6086577"/>
            <a:ext cx="1237864" cy="1237864"/>
            <a:chOff x="0" y="0"/>
            <a:chExt cx="499808" cy="499808"/>
          </a:xfrm>
        </p:grpSpPr>
        <p:sp>
          <p:nvSpPr>
            <p:cNvPr id="13" name="Freeform 13"/>
            <p:cNvSpPr/>
            <p:nvPr/>
          </p:nvSpPr>
          <p:spPr>
            <a:xfrm>
              <a:off x="0" y="0"/>
              <a:ext cx="499808" cy="499808"/>
            </a:xfrm>
            <a:custGeom>
              <a:avLst/>
              <a:gdLst/>
              <a:ahLst/>
              <a:cxnLst/>
              <a:rect l="l" t="t" r="r" b="b"/>
              <a:pathLst>
                <a:path w="499808" h="499808">
                  <a:moveTo>
                    <a:pt x="118831" y="0"/>
                  </a:moveTo>
                  <a:lnTo>
                    <a:pt x="380978" y="0"/>
                  </a:lnTo>
                  <a:cubicBezTo>
                    <a:pt x="412493" y="0"/>
                    <a:pt x="442719" y="12520"/>
                    <a:pt x="465004" y="34805"/>
                  </a:cubicBezTo>
                  <a:cubicBezTo>
                    <a:pt x="487289" y="57090"/>
                    <a:pt x="499808" y="87315"/>
                    <a:pt x="499808" y="118831"/>
                  </a:cubicBezTo>
                  <a:lnTo>
                    <a:pt x="499808" y="380978"/>
                  </a:lnTo>
                  <a:cubicBezTo>
                    <a:pt x="499808" y="446606"/>
                    <a:pt x="446606" y="499808"/>
                    <a:pt x="380978" y="499808"/>
                  </a:cubicBezTo>
                  <a:lnTo>
                    <a:pt x="118831" y="499808"/>
                  </a:lnTo>
                  <a:cubicBezTo>
                    <a:pt x="53202" y="499808"/>
                    <a:pt x="0" y="446606"/>
                    <a:pt x="0" y="380978"/>
                  </a:cubicBezTo>
                  <a:lnTo>
                    <a:pt x="0" y="118831"/>
                  </a:lnTo>
                  <a:cubicBezTo>
                    <a:pt x="0" y="53202"/>
                    <a:pt x="53202" y="0"/>
                    <a:pt x="118831" y="0"/>
                  </a:cubicBezTo>
                  <a:close/>
                </a:path>
              </a:pathLst>
            </a:custGeom>
            <a:gradFill rotWithShape="1">
              <a:gsLst>
                <a:gs pos="0">
                  <a:srgbClr val="B8089C">
                    <a:alpha val="100000"/>
                  </a:srgbClr>
                </a:gs>
                <a:gs pos="100000">
                  <a:srgbClr val="872BBF">
                    <a:alpha val="100000"/>
                  </a:srgbClr>
                </a:gs>
              </a:gsLst>
              <a:lin ang="0"/>
            </a:gradFill>
          </p:spPr>
          <p:txBody>
            <a:bodyPr/>
            <a:lstStyle/>
            <a:p>
              <a:endParaRPr lang="en-US"/>
            </a:p>
          </p:txBody>
        </p:sp>
        <p:sp>
          <p:nvSpPr>
            <p:cNvPr id="14" name="TextBox 14"/>
            <p:cNvSpPr txBox="1"/>
            <p:nvPr/>
          </p:nvSpPr>
          <p:spPr>
            <a:xfrm>
              <a:off x="0" y="-38100"/>
              <a:ext cx="499808" cy="537908"/>
            </a:xfrm>
            <a:prstGeom prst="rect">
              <a:avLst/>
            </a:prstGeom>
          </p:spPr>
          <p:txBody>
            <a:bodyPr lIns="50800" tIns="50800" rIns="50800" bIns="50800" rtlCol="0" anchor="ctr"/>
            <a:lstStyle/>
            <a:p>
              <a:pPr algn="ctr">
                <a:lnSpc>
                  <a:spcPts val="3157"/>
                </a:lnSpc>
              </a:pPr>
              <a:endParaRPr/>
            </a:p>
          </p:txBody>
        </p:sp>
      </p:grpSp>
      <p:grpSp>
        <p:nvGrpSpPr>
          <p:cNvPr id="15" name="Group 15"/>
          <p:cNvGrpSpPr/>
          <p:nvPr/>
        </p:nvGrpSpPr>
        <p:grpSpPr>
          <a:xfrm>
            <a:off x="9683473" y="8212980"/>
            <a:ext cx="1237864" cy="1237864"/>
            <a:chOff x="0" y="0"/>
            <a:chExt cx="499808" cy="499808"/>
          </a:xfrm>
        </p:grpSpPr>
        <p:sp>
          <p:nvSpPr>
            <p:cNvPr id="16" name="Freeform 16"/>
            <p:cNvSpPr/>
            <p:nvPr/>
          </p:nvSpPr>
          <p:spPr>
            <a:xfrm>
              <a:off x="0" y="0"/>
              <a:ext cx="499808" cy="499808"/>
            </a:xfrm>
            <a:custGeom>
              <a:avLst/>
              <a:gdLst/>
              <a:ahLst/>
              <a:cxnLst/>
              <a:rect l="l" t="t" r="r" b="b"/>
              <a:pathLst>
                <a:path w="499808" h="499808">
                  <a:moveTo>
                    <a:pt x="118831" y="0"/>
                  </a:moveTo>
                  <a:lnTo>
                    <a:pt x="380978" y="0"/>
                  </a:lnTo>
                  <a:cubicBezTo>
                    <a:pt x="412493" y="0"/>
                    <a:pt x="442719" y="12520"/>
                    <a:pt x="465004" y="34805"/>
                  </a:cubicBezTo>
                  <a:cubicBezTo>
                    <a:pt x="487289" y="57090"/>
                    <a:pt x="499808" y="87315"/>
                    <a:pt x="499808" y="118831"/>
                  </a:cubicBezTo>
                  <a:lnTo>
                    <a:pt x="499808" y="380978"/>
                  </a:lnTo>
                  <a:cubicBezTo>
                    <a:pt x="499808" y="446606"/>
                    <a:pt x="446606" y="499808"/>
                    <a:pt x="380978" y="499808"/>
                  </a:cubicBezTo>
                  <a:lnTo>
                    <a:pt x="118831" y="499808"/>
                  </a:lnTo>
                  <a:cubicBezTo>
                    <a:pt x="53202" y="499808"/>
                    <a:pt x="0" y="446606"/>
                    <a:pt x="0" y="380978"/>
                  </a:cubicBezTo>
                  <a:lnTo>
                    <a:pt x="0" y="118831"/>
                  </a:lnTo>
                  <a:cubicBezTo>
                    <a:pt x="0" y="53202"/>
                    <a:pt x="53202" y="0"/>
                    <a:pt x="118831" y="0"/>
                  </a:cubicBezTo>
                  <a:close/>
                </a:path>
              </a:pathLst>
            </a:custGeom>
            <a:gradFill rotWithShape="1">
              <a:gsLst>
                <a:gs pos="0">
                  <a:srgbClr val="B8089C">
                    <a:alpha val="100000"/>
                  </a:srgbClr>
                </a:gs>
                <a:gs pos="100000">
                  <a:srgbClr val="872BBF">
                    <a:alpha val="100000"/>
                  </a:srgbClr>
                </a:gs>
              </a:gsLst>
              <a:lin ang="0"/>
            </a:gradFill>
          </p:spPr>
          <p:txBody>
            <a:bodyPr/>
            <a:lstStyle/>
            <a:p>
              <a:endParaRPr lang="en-US"/>
            </a:p>
          </p:txBody>
        </p:sp>
        <p:sp>
          <p:nvSpPr>
            <p:cNvPr id="17" name="TextBox 17"/>
            <p:cNvSpPr txBox="1"/>
            <p:nvPr/>
          </p:nvSpPr>
          <p:spPr>
            <a:xfrm>
              <a:off x="0" y="-38100"/>
              <a:ext cx="499808" cy="537908"/>
            </a:xfrm>
            <a:prstGeom prst="rect">
              <a:avLst/>
            </a:prstGeom>
          </p:spPr>
          <p:txBody>
            <a:bodyPr lIns="50800" tIns="50800" rIns="50800" bIns="50800" rtlCol="0" anchor="ctr"/>
            <a:lstStyle/>
            <a:p>
              <a:pPr algn="ctr">
                <a:lnSpc>
                  <a:spcPts val="3157"/>
                </a:lnSpc>
              </a:pPr>
              <a:endParaRPr/>
            </a:p>
          </p:txBody>
        </p:sp>
      </p:grpSp>
      <p:sp>
        <p:nvSpPr>
          <p:cNvPr id="18" name="Freeform 18"/>
          <p:cNvSpPr/>
          <p:nvPr/>
        </p:nvSpPr>
        <p:spPr>
          <a:xfrm>
            <a:off x="9932649" y="2015865"/>
            <a:ext cx="739512" cy="739512"/>
          </a:xfrm>
          <a:custGeom>
            <a:avLst/>
            <a:gdLst/>
            <a:ahLst/>
            <a:cxnLst/>
            <a:rect l="l" t="t" r="r" b="b"/>
            <a:pathLst>
              <a:path w="739512" h="739512">
                <a:moveTo>
                  <a:pt x="0" y="0"/>
                </a:moveTo>
                <a:lnTo>
                  <a:pt x="739512" y="0"/>
                </a:lnTo>
                <a:lnTo>
                  <a:pt x="739512" y="739512"/>
                </a:lnTo>
                <a:lnTo>
                  <a:pt x="0" y="739512"/>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en-US"/>
          </a:p>
        </p:txBody>
      </p:sp>
      <p:sp>
        <p:nvSpPr>
          <p:cNvPr id="19" name="Freeform 19"/>
          <p:cNvSpPr/>
          <p:nvPr/>
        </p:nvSpPr>
        <p:spPr>
          <a:xfrm>
            <a:off x="9816412" y="4209750"/>
            <a:ext cx="971986" cy="738710"/>
          </a:xfrm>
          <a:custGeom>
            <a:avLst/>
            <a:gdLst/>
            <a:ahLst/>
            <a:cxnLst/>
            <a:rect l="l" t="t" r="r" b="b"/>
            <a:pathLst>
              <a:path w="971986" h="738710">
                <a:moveTo>
                  <a:pt x="0" y="0"/>
                </a:moveTo>
                <a:lnTo>
                  <a:pt x="971986" y="0"/>
                </a:lnTo>
                <a:lnTo>
                  <a:pt x="971986" y="738710"/>
                </a:lnTo>
                <a:lnTo>
                  <a:pt x="0" y="738710"/>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20" name="Freeform 20"/>
          <p:cNvSpPr/>
          <p:nvPr/>
        </p:nvSpPr>
        <p:spPr>
          <a:xfrm>
            <a:off x="9899827" y="8452985"/>
            <a:ext cx="805157" cy="757854"/>
          </a:xfrm>
          <a:custGeom>
            <a:avLst/>
            <a:gdLst/>
            <a:ahLst/>
            <a:cxnLst/>
            <a:rect l="l" t="t" r="r" b="b"/>
            <a:pathLst>
              <a:path w="805157" h="757854">
                <a:moveTo>
                  <a:pt x="0" y="0"/>
                </a:moveTo>
                <a:lnTo>
                  <a:pt x="805156" y="0"/>
                </a:lnTo>
                <a:lnTo>
                  <a:pt x="805156" y="757853"/>
                </a:lnTo>
                <a:lnTo>
                  <a:pt x="0" y="7578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1" name="Freeform 21"/>
          <p:cNvSpPr/>
          <p:nvPr/>
        </p:nvSpPr>
        <p:spPr>
          <a:xfrm>
            <a:off x="9887836" y="6290940"/>
            <a:ext cx="829138" cy="829138"/>
          </a:xfrm>
          <a:custGeom>
            <a:avLst/>
            <a:gdLst/>
            <a:ahLst/>
            <a:cxnLst/>
            <a:rect l="l" t="t" r="r" b="b"/>
            <a:pathLst>
              <a:path w="829138" h="829138">
                <a:moveTo>
                  <a:pt x="0" y="0"/>
                </a:moveTo>
                <a:lnTo>
                  <a:pt x="829138" y="0"/>
                </a:lnTo>
                <a:lnTo>
                  <a:pt x="829138" y="829137"/>
                </a:lnTo>
                <a:lnTo>
                  <a:pt x="0" y="829137"/>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22" name="TextBox 22"/>
          <p:cNvSpPr txBox="1"/>
          <p:nvPr/>
        </p:nvSpPr>
        <p:spPr>
          <a:xfrm>
            <a:off x="11651751" y="2280220"/>
            <a:ext cx="4611327" cy="791414"/>
          </a:xfrm>
          <a:prstGeom prst="rect">
            <a:avLst/>
          </a:prstGeom>
        </p:spPr>
        <p:txBody>
          <a:bodyPr lIns="0" tIns="0" rIns="0" bIns="0" rtlCol="0" anchor="t">
            <a:spAutoFit/>
          </a:bodyPr>
          <a:lstStyle/>
          <a:p>
            <a:pPr algn="l">
              <a:lnSpc>
                <a:spcPts val="2148"/>
              </a:lnSpc>
            </a:pPr>
            <a:r>
              <a:rPr lang="en-US" sz="1534">
                <a:solidFill>
                  <a:srgbClr val="FFFFFF"/>
                </a:solidFill>
                <a:latin typeface="Poppins Extra-Light"/>
                <a:ea typeface="Poppins Extra-Light"/>
                <a:cs typeface="Poppins Extra-Light"/>
                <a:sym typeface="Poppins Extra-Light"/>
              </a:rPr>
              <a:t>AI requires vast amounts of high-quality data for training and development, which can be a significant barrier.</a:t>
            </a:r>
          </a:p>
        </p:txBody>
      </p:sp>
      <p:sp>
        <p:nvSpPr>
          <p:cNvPr id="23" name="TextBox 23"/>
          <p:cNvSpPr txBox="1"/>
          <p:nvPr/>
        </p:nvSpPr>
        <p:spPr>
          <a:xfrm>
            <a:off x="11651751" y="1632934"/>
            <a:ext cx="4921676" cy="409403"/>
          </a:xfrm>
          <a:prstGeom prst="rect">
            <a:avLst/>
          </a:prstGeom>
        </p:spPr>
        <p:txBody>
          <a:bodyPr lIns="0" tIns="0" rIns="0" bIns="0" rtlCol="0" anchor="t">
            <a:spAutoFit/>
          </a:bodyPr>
          <a:lstStyle/>
          <a:p>
            <a:pPr algn="l">
              <a:lnSpc>
                <a:spcPts val="3157"/>
              </a:lnSpc>
            </a:pPr>
            <a:r>
              <a:rPr lang="en-US" sz="2255" b="1" spc="-24">
                <a:solidFill>
                  <a:srgbClr val="FFFFFF"/>
                </a:solidFill>
                <a:latin typeface="Poppins Medium"/>
                <a:ea typeface="Poppins Medium"/>
                <a:cs typeface="Poppins Medium"/>
                <a:sym typeface="Poppins Medium"/>
              </a:rPr>
              <a:t>Data Quality and Availability</a:t>
            </a:r>
          </a:p>
        </p:txBody>
      </p:sp>
      <p:sp>
        <p:nvSpPr>
          <p:cNvPr id="24" name="TextBox 24"/>
          <p:cNvSpPr txBox="1"/>
          <p:nvPr/>
        </p:nvSpPr>
        <p:spPr>
          <a:xfrm>
            <a:off x="11651751" y="4473703"/>
            <a:ext cx="4611327" cy="791414"/>
          </a:xfrm>
          <a:prstGeom prst="rect">
            <a:avLst/>
          </a:prstGeom>
        </p:spPr>
        <p:txBody>
          <a:bodyPr lIns="0" tIns="0" rIns="0" bIns="0" rtlCol="0" anchor="t">
            <a:spAutoFit/>
          </a:bodyPr>
          <a:lstStyle/>
          <a:p>
            <a:pPr algn="l">
              <a:lnSpc>
                <a:spcPts val="2148"/>
              </a:lnSpc>
            </a:pPr>
            <a:r>
              <a:rPr lang="en-US" sz="1534">
                <a:solidFill>
                  <a:srgbClr val="FFFFFF"/>
                </a:solidFill>
                <a:latin typeface="Poppins Extra-Light"/>
                <a:ea typeface="Poppins Extra-Light"/>
                <a:cs typeface="Poppins Extra-Light"/>
                <a:sym typeface="Poppins Extra-Light"/>
              </a:rPr>
              <a:t>A shortage of skilled AI professionals can hinder the development and deployment of AI solutions.</a:t>
            </a:r>
          </a:p>
        </p:txBody>
      </p:sp>
      <p:sp>
        <p:nvSpPr>
          <p:cNvPr id="25" name="TextBox 25"/>
          <p:cNvSpPr txBox="1"/>
          <p:nvPr/>
        </p:nvSpPr>
        <p:spPr>
          <a:xfrm>
            <a:off x="11651751" y="3826418"/>
            <a:ext cx="3807561" cy="409403"/>
          </a:xfrm>
          <a:prstGeom prst="rect">
            <a:avLst/>
          </a:prstGeom>
        </p:spPr>
        <p:txBody>
          <a:bodyPr lIns="0" tIns="0" rIns="0" bIns="0" rtlCol="0" anchor="t">
            <a:spAutoFit/>
          </a:bodyPr>
          <a:lstStyle/>
          <a:p>
            <a:pPr algn="l">
              <a:lnSpc>
                <a:spcPts val="3157"/>
              </a:lnSpc>
            </a:pPr>
            <a:r>
              <a:rPr lang="en-US" sz="2255" b="1" spc="-24">
                <a:solidFill>
                  <a:srgbClr val="FFFFFF"/>
                </a:solidFill>
                <a:latin typeface="Poppins Medium"/>
                <a:ea typeface="Poppins Medium"/>
                <a:cs typeface="Poppins Medium"/>
                <a:sym typeface="Poppins Medium"/>
              </a:rPr>
              <a:t>Talent Shortage</a:t>
            </a:r>
          </a:p>
        </p:txBody>
      </p:sp>
      <p:sp>
        <p:nvSpPr>
          <p:cNvPr id="26" name="TextBox 26"/>
          <p:cNvSpPr txBox="1"/>
          <p:nvPr/>
        </p:nvSpPr>
        <p:spPr>
          <a:xfrm>
            <a:off x="11651751" y="6732154"/>
            <a:ext cx="4611327" cy="527319"/>
          </a:xfrm>
          <a:prstGeom prst="rect">
            <a:avLst/>
          </a:prstGeom>
        </p:spPr>
        <p:txBody>
          <a:bodyPr lIns="0" tIns="0" rIns="0" bIns="0" rtlCol="0" anchor="t">
            <a:spAutoFit/>
          </a:bodyPr>
          <a:lstStyle/>
          <a:p>
            <a:pPr algn="l">
              <a:lnSpc>
                <a:spcPts val="2148"/>
              </a:lnSpc>
            </a:pPr>
            <a:r>
              <a:rPr lang="en-US" sz="1534">
                <a:solidFill>
                  <a:srgbClr val="FFFFFF"/>
                </a:solidFill>
                <a:latin typeface="Poppins Extra-Light"/>
                <a:ea typeface="Poppins Extra-Light"/>
                <a:cs typeface="Poppins Extra-Light"/>
                <a:sym typeface="Poppins Extra-Light"/>
              </a:rPr>
              <a:t>Concerns about bias, transparency, and safety can limit the adoption of AI in certain sectors.</a:t>
            </a:r>
          </a:p>
        </p:txBody>
      </p:sp>
      <p:sp>
        <p:nvSpPr>
          <p:cNvPr id="27" name="TextBox 27"/>
          <p:cNvSpPr txBox="1"/>
          <p:nvPr/>
        </p:nvSpPr>
        <p:spPr>
          <a:xfrm>
            <a:off x="11651751" y="6084868"/>
            <a:ext cx="4921676" cy="409403"/>
          </a:xfrm>
          <a:prstGeom prst="rect">
            <a:avLst/>
          </a:prstGeom>
        </p:spPr>
        <p:txBody>
          <a:bodyPr lIns="0" tIns="0" rIns="0" bIns="0" rtlCol="0" anchor="t">
            <a:spAutoFit/>
          </a:bodyPr>
          <a:lstStyle/>
          <a:p>
            <a:pPr algn="l">
              <a:lnSpc>
                <a:spcPts val="3157"/>
              </a:lnSpc>
            </a:pPr>
            <a:r>
              <a:rPr lang="en-US" sz="2255" b="1" spc="-24">
                <a:solidFill>
                  <a:srgbClr val="FFFFFF"/>
                </a:solidFill>
                <a:latin typeface="Poppins Medium"/>
                <a:ea typeface="Poppins Medium"/>
                <a:cs typeface="Poppins Medium"/>
                <a:sym typeface="Poppins Medium"/>
              </a:rPr>
              <a:t>Ethical Concerns</a:t>
            </a:r>
          </a:p>
        </p:txBody>
      </p:sp>
      <p:sp>
        <p:nvSpPr>
          <p:cNvPr id="28" name="TextBox 28"/>
          <p:cNvSpPr txBox="1"/>
          <p:nvPr/>
        </p:nvSpPr>
        <p:spPr>
          <a:xfrm>
            <a:off x="11651751" y="8726509"/>
            <a:ext cx="4611327" cy="791414"/>
          </a:xfrm>
          <a:prstGeom prst="rect">
            <a:avLst/>
          </a:prstGeom>
        </p:spPr>
        <p:txBody>
          <a:bodyPr lIns="0" tIns="0" rIns="0" bIns="0" rtlCol="0" anchor="t">
            <a:spAutoFit/>
          </a:bodyPr>
          <a:lstStyle/>
          <a:p>
            <a:pPr algn="l">
              <a:lnSpc>
                <a:spcPts val="2148"/>
              </a:lnSpc>
            </a:pPr>
            <a:r>
              <a:rPr lang="en-US" sz="1534">
                <a:solidFill>
                  <a:srgbClr val="FFFFFF"/>
                </a:solidFill>
                <a:latin typeface="Poppins Extra-Light"/>
                <a:ea typeface="Poppins Extra-Light"/>
                <a:cs typeface="Poppins Extra-Light"/>
                <a:sym typeface="Poppins Extra-Light"/>
              </a:rPr>
              <a:t>Developing and deploying AI solutions can be costly and complex, requiring significant investment.</a:t>
            </a:r>
          </a:p>
        </p:txBody>
      </p:sp>
      <p:sp>
        <p:nvSpPr>
          <p:cNvPr id="29" name="TextBox 29"/>
          <p:cNvSpPr txBox="1"/>
          <p:nvPr/>
        </p:nvSpPr>
        <p:spPr>
          <a:xfrm>
            <a:off x="11651751" y="8079224"/>
            <a:ext cx="4921676" cy="409403"/>
          </a:xfrm>
          <a:prstGeom prst="rect">
            <a:avLst/>
          </a:prstGeom>
        </p:spPr>
        <p:txBody>
          <a:bodyPr lIns="0" tIns="0" rIns="0" bIns="0" rtlCol="0" anchor="t">
            <a:spAutoFit/>
          </a:bodyPr>
          <a:lstStyle/>
          <a:p>
            <a:pPr algn="l">
              <a:lnSpc>
                <a:spcPts val="3157"/>
              </a:lnSpc>
            </a:pPr>
            <a:r>
              <a:rPr lang="en-US" sz="2255" b="1" spc="-24">
                <a:solidFill>
                  <a:srgbClr val="FFFFFF"/>
                </a:solidFill>
                <a:latin typeface="Poppins Medium"/>
                <a:ea typeface="Poppins Medium"/>
                <a:cs typeface="Poppins Medium"/>
                <a:sym typeface="Poppins Medium"/>
              </a:rPr>
              <a:t>Cost and Complexity</a:t>
            </a:r>
          </a:p>
        </p:txBody>
      </p:sp>
      <p:sp>
        <p:nvSpPr>
          <p:cNvPr id="30" name="TextBox 30"/>
          <p:cNvSpPr txBox="1"/>
          <p:nvPr/>
        </p:nvSpPr>
        <p:spPr>
          <a:xfrm>
            <a:off x="1486902" y="1343025"/>
            <a:ext cx="6245019" cy="798829"/>
          </a:xfrm>
          <a:prstGeom prst="rect">
            <a:avLst/>
          </a:prstGeom>
        </p:spPr>
        <p:txBody>
          <a:bodyPr lIns="0" tIns="0" rIns="0" bIns="0" rtlCol="0" anchor="t">
            <a:spAutoFit/>
          </a:bodyPr>
          <a:lstStyle/>
          <a:p>
            <a:pPr algn="l">
              <a:lnSpc>
                <a:spcPts val="5766"/>
              </a:lnSpc>
            </a:pPr>
            <a:r>
              <a:rPr lang="en-US" sz="5439" b="1">
                <a:solidFill>
                  <a:srgbClr val="FB47DE"/>
                </a:solidFill>
                <a:latin typeface="Poppins Medium"/>
                <a:ea typeface="Poppins Medium"/>
                <a:cs typeface="Poppins Medium"/>
                <a:sym typeface="Poppins Medium"/>
              </a:rPr>
              <a:t>Challenges</a:t>
            </a:r>
          </a:p>
        </p:txBody>
      </p:sp>
      <p:sp>
        <p:nvSpPr>
          <p:cNvPr id="31" name="TextBox 31"/>
          <p:cNvSpPr txBox="1"/>
          <p:nvPr/>
        </p:nvSpPr>
        <p:spPr>
          <a:xfrm>
            <a:off x="1436275" y="2075690"/>
            <a:ext cx="5718034" cy="1633000"/>
          </a:xfrm>
          <a:prstGeom prst="rect">
            <a:avLst/>
          </a:prstGeom>
        </p:spPr>
        <p:txBody>
          <a:bodyPr lIns="0" tIns="0" rIns="0" bIns="0" rtlCol="0" anchor="t">
            <a:spAutoFit/>
          </a:bodyPr>
          <a:lstStyle/>
          <a:p>
            <a:pPr algn="l">
              <a:lnSpc>
                <a:spcPts val="6201"/>
              </a:lnSpc>
            </a:pPr>
            <a:r>
              <a:rPr lang="en-US" sz="5439" b="1">
                <a:solidFill>
                  <a:srgbClr val="FFFFFF"/>
                </a:solidFill>
                <a:latin typeface="Poppins Medium"/>
                <a:ea typeface="Poppins Medium"/>
                <a:cs typeface="Poppins Medium"/>
                <a:sym typeface="Poppins Medium"/>
              </a:rPr>
              <a:t>and Barriers to AI Adoption</a:t>
            </a:r>
          </a:p>
        </p:txBody>
      </p:sp>
      <p:sp>
        <p:nvSpPr>
          <p:cNvPr id="32" name="TextBox 32"/>
          <p:cNvSpPr txBox="1"/>
          <p:nvPr/>
        </p:nvSpPr>
        <p:spPr>
          <a:xfrm>
            <a:off x="1779789" y="4741025"/>
            <a:ext cx="5177840" cy="1030536"/>
          </a:xfrm>
          <a:prstGeom prst="rect">
            <a:avLst/>
          </a:prstGeom>
        </p:spPr>
        <p:txBody>
          <a:bodyPr lIns="0" tIns="0" rIns="0" bIns="0" rtlCol="0" anchor="t">
            <a:spAutoFit/>
          </a:bodyPr>
          <a:lstStyle/>
          <a:p>
            <a:pPr algn="l">
              <a:lnSpc>
                <a:spcPts val="2712"/>
              </a:lnSpc>
            </a:pPr>
            <a:r>
              <a:rPr lang="en-US" sz="1773">
                <a:solidFill>
                  <a:srgbClr val="FFFFFF"/>
                </a:solidFill>
                <a:latin typeface="Poppins Extra-Light"/>
                <a:ea typeface="Poppins Extra-Light"/>
                <a:cs typeface="Poppins Extra-Light"/>
                <a:sym typeface="Poppins Extra-Light"/>
              </a:rPr>
              <a:t>Despite its potential, AI adoption faces challenges, such as data availability, talent shortage, and ethical concerns.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1054</Words>
  <Application>Microsoft Office PowerPoint</Application>
  <PresentationFormat>Custom</PresentationFormat>
  <Paragraphs>124</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Poppins Semi-Bold</vt:lpstr>
      <vt:lpstr>Poppins Extra-Light</vt:lpstr>
      <vt:lpstr>Poppins Light</vt:lpstr>
      <vt:lpstr>Poppins</vt:lpstr>
      <vt:lpstr>Calibri</vt:lpstr>
      <vt:lpstr>Arial</vt:lpstr>
      <vt:lpstr>Poppins Bold</vt:lpstr>
      <vt:lpstr>Poppins Medium</vt:lpstr>
      <vt:lpstr>Poppins Thin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and Black Gradient Technology Keynote Presentation</dc:title>
  <cp:lastModifiedBy>Kevin Turner</cp:lastModifiedBy>
  <cp:revision>1</cp:revision>
  <dcterms:created xsi:type="dcterms:W3CDTF">2006-08-16T00:00:00Z</dcterms:created>
  <dcterms:modified xsi:type="dcterms:W3CDTF">2026-03-04T07:11:26Z</dcterms:modified>
  <dc:identifier>DAHC9uNi-5I</dc:identifier>
</cp:coreProperties>
</file>