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07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image" Target="../media/image7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image" Target="../media/image11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image" Target="../media/image7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image" Target="../media/image11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D290F4-C505-4D22-A773-0E1FA0049C4F}" type="doc">
      <dgm:prSet loTypeId="urn:microsoft.com/office/officeart/2005/8/layout/vProcess5" loCatId="process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0AB43C5A-F981-470C-8006-840765BF1E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• The Innovation: Project HELIOS—a leap forward in glasses-free holographic surgical design and advanced bioprinting.</a:t>
          </a:r>
        </a:p>
      </dgm:t>
    </dgm:pt>
    <dgm:pt modelId="{C8B59BEE-5036-4AD4-84CF-0E30F377A27F}" type="parTrans" cxnId="{1AAACDEC-49DE-42D2-B8B1-1F3A3DA1C1B0}">
      <dgm:prSet/>
      <dgm:spPr/>
      <dgm:t>
        <a:bodyPr/>
        <a:lstStyle/>
        <a:p>
          <a:endParaRPr lang="en-US"/>
        </a:p>
      </dgm:t>
    </dgm:pt>
    <dgm:pt modelId="{4D4793BD-B44A-4B35-BF09-EA7DC70D6405}" type="sibTrans" cxnId="{1AAACDEC-49DE-42D2-B8B1-1F3A3DA1C1B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B0FA712-704F-4693-BFEB-3CB6002B2E1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• The Foundation: The "Pacific Bridge"—a strategic dual-location corporate expansion to drive R&amp;D and global operations.</a:t>
          </a:r>
        </a:p>
      </dgm:t>
    </dgm:pt>
    <dgm:pt modelId="{D1C65D63-09EC-4D64-A4FF-6C609F4B721E}" type="parTrans" cxnId="{98C11301-B93A-474F-87CA-2C8D1C1017C8}">
      <dgm:prSet/>
      <dgm:spPr/>
      <dgm:t>
        <a:bodyPr/>
        <a:lstStyle/>
        <a:p>
          <a:endParaRPr lang="en-US"/>
        </a:p>
      </dgm:t>
    </dgm:pt>
    <dgm:pt modelId="{798379FA-A2B1-4117-B1E2-35A121E70080}" type="sibTrans" cxnId="{98C11301-B93A-474F-87CA-2C8D1C1017C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973F919-CE33-419E-9480-4E654709E48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• The Security: Uncompromising data integrity powered by our proprietary Neural-Ledger blockchain and enterprise-grade hardware.</a:t>
          </a:r>
        </a:p>
      </dgm:t>
    </dgm:pt>
    <dgm:pt modelId="{44DB9BE2-5097-47BF-A311-70D1FB6B7FAB}" type="parTrans" cxnId="{BF08E32A-96F8-40E9-8009-5DEB6B6B28CA}">
      <dgm:prSet/>
      <dgm:spPr/>
      <dgm:t>
        <a:bodyPr/>
        <a:lstStyle/>
        <a:p>
          <a:endParaRPr lang="en-US"/>
        </a:p>
      </dgm:t>
    </dgm:pt>
    <dgm:pt modelId="{610AC9D7-860C-4523-ADE4-0BC40151A4DE}" type="sibTrans" cxnId="{BF08E32A-96F8-40E9-8009-5DEB6B6B28CA}">
      <dgm:prSet/>
      <dgm:spPr/>
      <dgm:t>
        <a:bodyPr/>
        <a:lstStyle/>
        <a:p>
          <a:endParaRPr lang="en-US"/>
        </a:p>
      </dgm:t>
    </dgm:pt>
    <dgm:pt modelId="{1AA96E28-AC27-4309-B323-6F9EAE2859E3}" type="pres">
      <dgm:prSet presAssocID="{0CD290F4-C505-4D22-A773-0E1FA0049C4F}" presName="outerComposite" presStyleCnt="0">
        <dgm:presLayoutVars>
          <dgm:chMax val="5"/>
          <dgm:dir/>
          <dgm:resizeHandles val="exact"/>
        </dgm:presLayoutVars>
      </dgm:prSet>
      <dgm:spPr/>
    </dgm:pt>
    <dgm:pt modelId="{81ECCB79-5E30-42DC-B5B4-27888DD02BF8}" type="pres">
      <dgm:prSet presAssocID="{0CD290F4-C505-4D22-A773-0E1FA0049C4F}" presName="dummyMaxCanvas" presStyleCnt="0">
        <dgm:presLayoutVars/>
      </dgm:prSet>
      <dgm:spPr/>
    </dgm:pt>
    <dgm:pt modelId="{E6B52D70-9323-4FF5-ABE7-14688303DF48}" type="pres">
      <dgm:prSet presAssocID="{0CD290F4-C505-4D22-A773-0E1FA0049C4F}" presName="ThreeNodes_1" presStyleLbl="node1" presStyleIdx="0" presStyleCnt="3">
        <dgm:presLayoutVars>
          <dgm:bulletEnabled val="1"/>
        </dgm:presLayoutVars>
      </dgm:prSet>
      <dgm:spPr/>
    </dgm:pt>
    <dgm:pt modelId="{76C8146D-0CAB-47D1-ACF6-12920F447E1A}" type="pres">
      <dgm:prSet presAssocID="{0CD290F4-C505-4D22-A773-0E1FA0049C4F}" presName="ThreeNodes_2" presStyleLbl="node1" presStyleIdx="1" presStyleCnt="3">
        <dgm:presLayoutVars>
          <dgm:bulletEnabled val="1"/>
        </dgm:presLayoutVars>
      </dgm:prSet>
      <dgm:spPr/>
    </dgm:pt>
    <dgm:pt modelId="{6F6B8466-6FA3-488F-8352-51800137AFB0}" type="pres">
      <dgm:prSet presAssocID="{0CD290F4-C505-4D22-A773-0E1FA0049C4F}" presName="ThreeNodes_3" presStyleLbl="node1" presStyleIdx="2" presStyleCnt="3">
        <dgm:presLayoutVars>
          <dgm:bulletEnabled val="1"/>
        </dgm:presLayoutVars>
      </dgm:prSet>
      <dgm:spPr/>
    </dgm:pt>
    <dgm:pt modelId="{FFC1DE31-2F95-4AE9-B55D-F5FC2457DA57}" type="pres">
      <dgm:prSet presAssocID="{0CD290F4-C505-4D22-A773-0E1FA0049C4F}" presName="ThreeConn_1-2" presStyleLbl="fgAccFollowNode1" presStyleIdx="0" presStyleCnt="2">
        <dgm:presLayoutVars>
          <dgm:bulletEnabled val="1"/>
        </dgm:presLayoutVars>
      </dgm:prSet>
      <dgm:spPr/>
    </dgm:pt>
    <dgm:pt modelId="{FDF69000-A472-4543-BEED-7AB647F8D4B8}" type="pres">
      <dgm:prSet presAssocID="{0CD290F4-C505-4D22-A773-0E1FA0049C4F}" presName="ThreeConn_2-3" presStyleLbl="fgAccFollowNode1" presStyleIdx="1" presStyleCnt="2">
        <dgm:presLayoutVars>
          <dgm:bulletEnabled val="1"/>
        </dgm:presLayoutVars>
      </dgm:prSet>
      <dgm:spPr/>
    </dgm:pt>
    <dgm:pt modelId="{75329EBC-D101-4EBE-A479-748166DCF420}" type="pres">
      <dgm:prSet presAssocID="{0CD290F4-C505-4D22-A773-0E1FA0049C4F}" presName="ThreeNodes_1_text" presStyleLbl="node1" presStyleIdx="2" presStyleCnt="3">
        <dgm:presLayoutVars>
          <dgm:bulletEnabled val="1"/>
        </dgm:presLayoutVars>
      </dgm:prSet>
      <dgm:spPr/>
    </dgm:pt>
    <dgm:pt modelId="{51492DD6-1319-4CEE-B37D-FB66BFF35D2E}" type="pres">
      <dgm:prSet presAssocID="{0CD290F4-C505-4D22-A773-0E1FA0049C4F}" presName="ThreeNodes_2_text" presStyleLbl="node1" presStyleIdx="2" presStyleCnt="3">
        <dgm:presLayoutVars>
          <dgm:bulletEnabled val="1"/>
        </dgm:presLayoutVars>
      </dgm:prSet>
      <dgm:spPr/>
    </dgm:pt>
    <dgm:pt modelId="{5ED352AE-1BFA-4C28-9DA0-E3AD847AB2FA}" type="pres">
      <dgm:prSet presAssocID="{0CD290F4-C505-4D22-A773-0E1FA0049C4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8C11301-B93A-474F-87CA-2C8D1C1017C8}" srcId="{0CD290F4-C505-4D22-A773-0E1FA0049C4F}" destId="{9B0FA712-704F-4693-BFEB-3CB6002B2E13}" srcOrd="1" destOrd="0" parTransId="{D1C65D63-09EC-4D64-A4FF-6C609F4B721E}" sibTransId="{798379FA-A2B1-4117-B1E2-35A121E70080}"/>
    <dgm:cxn modelId="{0F09D105-18D2-4B64-929F-5F574CE218B7}" type="presOf" srcId="{4D4793BD-B44A-4B35-BF09-EA7DC70D6405}" destId="{FFC1DE31-2F95-4AE9-B55D-F5FC2457DA57}" srcOrd="0" destOrd="0" presId="urn:microsoft.com/office/officeart/2005/8/layout/vProcess5"/>
    <dgm:cxn modelId="{BF08E32A-96F8-40E9-8009-5DEB6B6B28CA}" srcId="{0CD290F4-C505-4D22-A773-0E1FA0049C4F}" destId="{8973F919-CE33-419E-9480-4E654709E487}" srcOrd="2" destOrd="0" parTransId="{44DB9BE2-5097-47BF-A311-70D1FB6B7FAB}" sibTransId="{610AC9D7-860C-4523-ADE4-0BC40151A4DE}"/>
    <dgm:cxn modelId="{4DF91A33-695B-4AA5-8411-7D720380BFD1}" type="presOf" srcId="{8973F919-CE33-419E-9480-4E654709E487}" destId="{5ED352AE-1BFA-4C28-9DA0-E3AD847AB2FA}" srcOrd="1" destOrd="0" presId="urn:microsoft.com/office/officeart/2005/8/layout/vProcess5"/>
    <dgm:cxn modelId="{B0187434-AF99-4F9A-9126-02E325A05859}" type="presOf" srcId="{9B0FA712-704F-4693-BFEB-3CB6002B2E13}" destId="{51492DD6-1319-4CEE-B37D-FB66BFF35D2E}" srcOrd="1" destOrd="0" presId="urn:microsoft.com/office/officeart/2005/8/layout/vProcess5"/>
    <dgm:cxn modelId="{F6571438-3D74-4F0C-BCE3-A5C14F815B8C}" type="presOf" srcId="{8973F919-CE33-419E-9480-4E654709E487}" destId="{6F6B8466-6FA3-488F-8352-51800137AFB0}" srcOrd="0" destOrd="0" presId="urn:microsoft.com/office/officeart/2005/8/layout/vProcess5"/>
    <dgm:cxn modelId="{EE21859F-C6A6-4201-A84F-B5A8D603F236}" type="presOf" srcId="{0CD290F4-C505-4D22-A773-0E1FA0049C4F}" destId="{1AA96E28-AC27-4309-B323-6F9EAE2859E3}" srcOrd="0" destOrd="0" presId="urn:microsoft.com/office/officeart/2005/8/layout/vProcess5"/>
    <dgm:cxn modelId="{B78883C7-1989-4AA2-B541-5367805628D0}" type="presOf" srcId="{0AB43C5A-F981-470C-8006-840765BF1E76}" destId="{E6B52D70-9323-4FF5-ABE7-14688303DF48}" srcOrd="0" destOrd="0" presId="urn:microsoft.com/office/officeart/2005/8/layout/vProcess5"/>
    <dgm:cxn modelId="{D088D5C8-9529-4CD7-A4F1-B8284838E264}" type="presOf" srcId="{0AB43C5A-F981-470C-8006-840765BF1E76}" destId="{75329EBC-D101-4EBE-A479-748166DCF420}" srcOrd="1" destOrd="0" presId="urn:microsoft.com/office/officeart/2005/8/layout/vProcess5"/>
    <dgm:cxn modelId="{6C930CEA-1224-48F4-A700-74D2A4C1A000}" type="presOf" srcId="{9B0FA712-704F-4693-BFEB-3CB6002B2E13}" destId="{76C8146D-0CAB-47D1-ACF6-12920F447E1A}" srcOrd="0" destOrd="0" presId="urn:microsoft.com/office/officeart/2005/8/layout/vProcess5"/>
    <dgm:cxn modelId="{1AAACDEC-49DE-42D2-B8B1-1F3A3DA1C1B0}" srcId="{0CD290F4-C505-4D22-A773-0E1FA0049C4F}" destId="{0AB43C5A-F981-470C-8006-840765BF1E76}" srcOrd="0" destOrd="0" parTransId="{C8B59BEE-5036-4AD4-84CF-0E30F377A27F}" sibTransId="{4D4793BD-B44A-4B35-BF09-EA7DC70D6405}"/>
    <dgm:cxn modelId="{716D92EF-AD08-4F52-8C4F-CA517DB11A05}" type="presOf" srcId="{798379FA-A2B1-4117-B1E2-35A121E70080}" destId="{FDF69000-A472-4543-BEED-7AB647F8D4B8}" srcOrd="0" destOrd="0" presId="urn:microsoft.com/office/officeart/2005/8/layout/vProcess5"/>
    <dgm:cxn modelId="{D5310A32-410D-440E-9D2C-E6B185092896}" type="presParOf" srcId="{1AA96E28-AC27-4309-B323-6F9EAE2859E3}" destId="{81ECCB79-5E30-42DC-B5B4-27888DD02BF8}" srcOrd="0" destOrd="0" presId="urn:microsoft.com/office/officeart/2005/8/layout/vProcess5"/>
    <dgm:cxn modelId="{6E010D7B-71A7-4464-88EB-0B075A363138}" type="presParOf" srcId="{1AA96E28-AC27-4309-B323-6F9EAE2859E3}" destId="{E6B52D70-9323-4FF5-ABE7-14688303DF48}" srcOrd="1" destOrd="0" presId="urn:microsoft.com/office/officeart/2005/8/layout/vProcess5"/>
    <dgm:cxn modelId="{6592F17D-277E-43A9-A494-CCFECF75E4C7}" type="presParOf" srcId="{1AA96E28-AC27-4309-B323-6F9EAE2859E3}" destId="{76C8146D-0CAB-47D1-ACF6-12920F447E1A}" srcOrd="2" destOrd="0" presId="urn:microsoft.com/office/officeart/2005/8/layout/vProcess5"/>
    <dgm:cxn modelId="{B0BED19B-CE4C-4C06-B1C1-21D68A1AAA61}" type="presParOf" srcId="{1AA96E28-AC27-4309-B323-6F9EAE2859E3}" destId="{6F6B8466-6FA3-488F-8352-51800137AFB0}" srcOrd="3" destOrd="0" presId="urn:microsoft.com/office/officeart/2005/8/layout/vProcess5"/>
    <dgm:cxn modelId="{E5768772-D1AC-42A1-B972-84741220F6BC}" type="presParOf" srcId="{1AA96E28-AC27-4309-B323-6F9EAE2859E3}" destId="{FFC1DE31-2F95-4AE9-B55D-F5FC2457DA57}" srcOrd="4" destOrd="0" presId="urn:microsoft.com/office/officeart/2005/8/layout/vProcess5"/>
    <dgm:cxn modelId="{DF6CA394-86B6-4C93-9C97-AB5A54FD33DA}" type="presParOf" srcId="{1AA96E28-AC27-4309-B323-6F9EAE2859E3}" destId="{FDF69000-A472-4543-BEED-7AB647F8D4B8}" srcOrd="5" destOrd="0" presId="urn:microsoft.com/office/officeart/2005/8/layout/vProcess5"/>
    <dgm:cxn modelId="{4D53DE52-D74F-4607-A03B-DC03A695BBB9}" type="presParOf" srcId="{1AA96E28-AC27-4309-B323-6F9EAE2859E3}" destId="{75329EBC-D101-4EBE-A479-748166DCF420}" srcOrd="6" destOrd="0" presId="urn:microsoft.com/office/officeart/2005/8/layout/vProcess5"/>
    <dgm:cxn modelId="{AC85E08C-3E57-4B11-B1E8-22ECB3F1591C}" type="presParOf" srcId="{1AA96E28-AC27-4309-B323-6F9EAE2859E3}" destId="{51492DD6-1319-4CEE-B37D-FB66BFF35D2E}" srcOrd="7" destOrd="0" presId="urn:microsoft.com/office/officeart/2005/8/layout/vProcess5"/>
    <dgm:cxn modelId="{1842D7D8-8082-49E0-8991-9F955C56D03F}" type="presParOf" srcId="{1AA96E28-AC27-4309-B323-6F9EAE2859E3}" destId="{5ED352AE-1BFA-4C28-9DA0-E3AD847AB2F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681C03-4227-4AE0-8BC0-3139BB07947F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E674C37-A473-4C47-A469-3C8E8C376F04}">
      <dgm:prSet/>
      <dgm:spPr/>
      <dgm:t>
        <a:bodyPr/>
        <a:lstStyle/>
        <a:p>
          <a:r>
            <a:rPr lang="en-US"/>
            <a:t>• Corporate Headquarters: Irvine, California. Serving as the central command for business operations and strategic partnerships.</a:t>
          </a:r>
        </a:p>
      </dgm:t>
    </dgm:pt>
    <dgm:pt modelId="{E1807D52-EDF6-485C-9157-E83823CBC95A}" type="parTrans" cxnId="{B9B4868B-5E0D-4755-8D8E-DF6E8C94E054}">
      <dgm:prSet/>
      <dgm:spPr/>
      <dgm:t>
        <a:bodyPr/>
        <a:lstStyle/>
        <a:p>
          <a:endParaRPr lang="en-US"/>
        </a:p>
      </dgm:t>
    </dgm:pt>
    <dgm:pt modelId="{38EB9DC9-B120-4726-9F56-B975D70D8E7E}" type="sibTrans" cxnId="{B9B4868B-5E0D-4755-8D8E-DF6E8C94E054}">
      <dgm:prSet/>
      <dgm:spPr/>
      <dgm:t>
        <a:bodyPr/>
        <a:lstStyle/>
        <a:p>
          <a:endParaRPr lang="en-US"/>
        </a:p>
      </dgm:t>
    </dgm:pt>
    <dgm:pt modelId="{29BFF0A4-3EA1-4140-AC5E-EF7CB2ABC767}">
      <dgm:prSet/>
      <dgm:spPr/>
      <dgm:t>
        <a:bodyPr/>
        <a:lstStyle/>
        <a:p>
          <a:r>
            <a:rPr lang="en-US"/>
            <a:t>• Secondary R&amp;D Hub: Maui, Hawaii. A dedicated facility focused on continuous innovation and technology refinement.</a:t>
          </a:r>
        </a:p>
      </dgm:t>
    </dgm:pt>
    <dgm:pt modelId="{0A92E04A-9B8B-4D5C-B8BC-9BF6C6E4E7B3}" type="parTrans" cxnId="{4B6FCB27-CFC2-4501-A00F-E1A587735F7F}">
      <dgm:prSet/>
      <dgm:spPr/>
      <dgm:t>
        <a:bodyPr/>
        <a:lstStyle/>
        <a:p>
          <a:endParaRPr lang="en-US"/>
        </a:p>
      </dgm:t>
    </dgm:pt>
    <dgm:pt modelId="{D76C7F5B-4BD4-4B96-8E67-ED6984DF5191}" type="sibTrans" cxnId="{4B6FCB27-CFC2-4501-A00F-E1A587735F7F}">
      <dgm:prSet/>
      <dgm:spPr/>
      <dgm:t>
        <a:bodyPr/>
        <a:lstStyle/>
        <a:p>
          <a:endParaRPr lang="en-US"/>
        </a:p>
      </dgm:t>
    </dgm:pt>
    <dgm:pt modelId="{26C82C69-3A40-4F96-BA13-8CF118C177CC}" type="pres">
      <dgm:prSet presAssocID="{99681C03-4227-4AE0-8BC0-3139BB07947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EDE89F4-9995-4927-A81E-1FEC00577039}" type="pres">
      <dgm:prSet presAssocID="{8E674C37-A473-4C47-A469-3C8E8C376F04}" presName="hierRoot1" presStyleCnt="0"/>
      <dgm:spPr/>
    </dgm:pt>
    <dgm:pt modelId="{46929209-B9DF-4DB5-B1EC-CFCD91D003EB}" type="pres">
      <dgm:prSet presAssocID="{8E674C37-A473-4C47-A469-3C8E8C376F04}" presName="composite" presStyleCnt="0"/>
      <dgm:spPr/>
    </dgm:pt>
    <dgm:pt modelId="{3F02C77B-2D86-4F37-8B9E-2A53CEDA7B74}" type="pres">
      <dgm:prSet presAssocID="{8E674C37-A473-4C47-A469-3C8E8C376F04}" presName="background" presStyleLbl="node0" presStyleIdx="0" presStyleCnt="2"/>
      <dgm:spPr/>
    </dgm:pt>
    <dgm:pt modelId="{888205B5-8140-4F87-A0B7-E01EFFE49BA7}" type="pres">
      <dgm:prSet presAssocID="{8E674C37-A473-4C47-A469-3C8E8C376F04}" presName="text" presStyleLbl="fgAcc0" presStyleIdx="0" presStyleCnt="2">
        <dgm:presLayoutVars>
          <dgm:chPref val="3"/>
        </dgm:presLayoutVars>
      </dgm:prSet>
      <dgm:spPr/>
    </dgm:pt>
    <dgm:pt modelId="{BB6D60DD-D365-4DA5-9DF2-76431A7B18CF}" type="pres">
      <dgm:prSet presAssocID="{8E674C37-A473-4C47-A469-3C8E8C376F04}" presName="hierChild2" presStyleCnt="0"/>
      <dgm:spPr/>
    </dgm:pt>
    <dgm:pt modelId="{36420545-E115-47DF-A00E-D804D7CD95B2}" type="pres">
      <dgm:prSet presAssocID="{29BFF0A4-3EA1-4140-AC5E-EF7CB2ABC767}" presName="hierRoot1" presStyleCnt="0"/>
      <dgm:spPr/>
    </dgm:pt>
    <dgm:pt modelId="{234BDA75-4035-4EC9-9EC7-EDFEEAF7ECED}" type="pres">
      <dgm:prSet presAssocID="{29BFF0A4-3EA1-4140-AC5E-EF7CB2ABC767}" presName="composite" presStyleCnt="0"/>
      <dgm:spPr/>
    </dgm:pt>
    <dgm:pt modelId="{E9456833-960F-44F0-9105-139D4B579CB8}" type="pres">
      <dgm:prSet presAssocID="{29BFF0A4-3EA1-4140-AC5E-EF7CB2ABC767}" presName="background" presStyleLbl="node0" presStyleIdx="1" presStyleCnt="2"/>
      <dgm:spPr/>
    </dgm:pt>
    <dgm:pt modelId="{14C9A740-E443-4DED-AE99-4AF3619059BE}" type="pres">
      <dgm:prSet presAssocID="{29BFF0A4-3EA1-4140-AC5E-EF7CB2ABC767}" presName="text" presStyleLbl="fgAcc0" presStyleIdx="1" presStyleCnt="2">
        <dgm:presLayoutVars>
          <dgm:chPref val="3"/>
        </dgm:presLayoutVars>
      </dgm:prSet>
      <dgm:spPr/>
    </dgm:pt>
    <dgm:pt modelId="{9A02B836-76D7-480D-9FB5-7C6B33E41908}" type="pres">
      <dgm:prSet presAssocID="{29BFF0A4-3EA1-4140-AC5E-EF7CB2ABC767}" presName="hierChild2" presStyleCnt="0"/>
      <dgm:spPr/>
    </dgm:pt>
  </dgm:ptLst>
  <dgm:cxnLst>
    <dgm:cxn modelId="{624F5427-B110-4B2A-AC3A-798C5A3757CD}" type="presOf" srcId="{99681C03-4227-4AE0-8BC0-3139BB07947F}" destId="{26C82C69-3A40-4F96-BA13-8CF118C177CC}" srcOrd="0" destOrd="0" presId="urn:microsoft.com/office/officeart/2005/8/layout/hierarchy1"/>
    <dgm:cxn modelId="{4B6FCB27-CFC2-4501-A00F-E1A587735F7F}" srcId="{99681C03-4227-4AE0-8BC0-3139BB07947F}" destId="{29BFF0A4-3EA1-4140-AC5E-EF7CB2ABC767}" srcOrd="1" destOrd="0" parTransId="{0A92E04A-9B8B-4D5C-B8BC-9BF6C6E4E7B3}" sibTransId="{D76C7F5B-4BD4-4B96-8E67-ED6984DF5191}"/>
    <dgm:cxn modelId="{96DAC167-F04D-47E9-94D6-B9AC08136324}" type="presOf" srcId="{8E674C37-A473-4C47-A469-3C8E8C376F04}" destId="{888205B5-8140-4F87-A0B7-E01EFFE49BA7}" srcOrd="0" destOrd="0" presId="urn:microsoft.com/office/officeart/2005/8/layout/hierarchy1"/>
    <dgm:cxn modelId="{B9B4868B-5E0D-4755-8D8E-DF6E8C94E054}" srcId="{99681C03-4227-4AE0-8BC0-3139BB07947F}" destId="{8E674C37-A473-4C47-A469-3C8E8C376F04}" srcOrd="0" destOrd="0" parTransId="{E1807D52-EDF6-485C-9157-E83823CBC95A}" sibTransId="{38EB9DC9-B120-4726-9F56-B975D70D8E7E}"/>
    <dgm:cxn modelId="{CF707E98-35E3-448B-9444-5523E0CDD8FC}" type="presOf" srcId="{29BFF0A4-3EA1-4140-AC5E-EF7CB2ABC767}" destId="{14C9A740-E443-4DED-AE99-4AF3619059BE}" srcOrd="0" destOrd="0" presId="urn:microsoft.com/office/officeart/2005/8/layout/hierarchy1"/>
    <dgm:cxn modelId="{11490163-0CC8-4C03-80B1-D2CD10F7C7D9}" type="presParOf" srcId="{26C82C69-3A40-4F96-BA13-8CF118C177CC}" destId="{EEDE89F4-9995-4927-A81E-1FEC00577039}" srcOrd="0" destOrd="0" presId="urn:microsoft.com/office/officeart/2005/8/layout/hierarchy1"/>
    <dgm:cxn modelId="{B13BA3C0-F447-4A84-A0E4-B9456C3E1221}" type="presParOf" srcId="{EEDE89F4-9995-4927-A81E-1FEC00577039}" destId="{46929209-B9DF-4DB5-B1EC-CFCD91D003EB}" srcOrd="0" destOrd="0" presId="urn:microsoft.com/office/officeart/2005/8/layout/hierarchy1"/>
    <dgm:cxn modelId="{34AFD13F-0E2D-44BE-84D5-C088A130BE9C}" type="presParOf" srcId="{46929209-B9DF-4DB5-B1EC-CFCD91D003EB}" destId="{3F02C77B-2D86-4F37-8B9E-2A53CEDA7B74}" srcOrd="0" destOrd="0" presId="urn:microsoft.com/office/officeart/2005/8/layout/hierarchy1"/>
    <dgm:cxn modelId="{0696B1FD-EA6A-44AC-B734-90A638AF5373}" type="presParOf" srcId="{46929209-B9DF-4DB5-B1EC-CFCD91D003EB}" destId="{888205B5-8140-4F87-A0B7-E01EFFE49BA7}" srcOrd="1" destOrd="0" presId="urn:microsoft.com/office/officeart/2005/8/layout/hierarchy1"/>
    <dgm:cxn modelId="{8DA9C323-BEFE-448C-96C2-2256C5D7D328}" type="presParOf" srcId="{EEDE89F4-9995-4927-A81E-1FEC00577039}" destId="{BB6D60DD-D365-4DA5-9DF2-76431A7B18CF}" srcOrd="1" destOrd="0" presId="urn:microsoft.com/office/officeart/2005/8/layout/hierarchy1"/>
    <dgm:cxn modelId="{E7EAB1DC-1C43-4AE0-9F3C-C85907CA724E}" type="presParOf" srcId="{26C82C69-3A40-4F96-BA13-8CF118C177CC}" destId="{36420545-E115-47DF-A00E-D804D7CD95B2}" srcOrd="1" destOrd="0" presId="urn:microsoft.com/office/officeart/2005/8/layout/hierarchy1"/>
    <dgm:cxn modelId="{8A671DCC-F7F1-4E7D-9B00-35634110730D}" type="presParOf" srcId="{36420545-E115-47DF-A00E-D804D7CD95B2}" destId="{234BDA75-4035-4EC9-9EC7-EDFEEAF7ECED}" srcOrd="0" destOrd="0" presId="urn:microsoft.com/office/officeart/2005/8/layout/hierarchy1"/>
    <dgm:cxn modelId="{CF9FB4B3-5FF4-47B7-82E8-97EE7405EC4D}" type="presParOf" srcId="{234BDA75-4035-4EC9-9EC7-EDFEEAF7ECED}" destId="{E9456833-960F-44F0-9105-139D4B579CB8}" srcOrd="0" destOrd="0" presId="urn:microsoft.com/office/officeart/2005/8/layout/hierarchy1"/>
    <dgm:cxn modelId="{B9008FB5-DAFE-489F-82E4-9899E86F4237}" type="presParOf" srcId="{234BDA75-4035-4EC9-9EC7-EDFEEAF7ECED}" destId="{14C9A740-E443-4DED-AE99-4AF3619059BE}" srcOrd="1" destOrd="0" presId="urn:microsoft.com/office/officeart/2005/8/layout/hierarchy1"/>
    <dgm:cxn modelId="{999551D5-8ED1-4E2C-AEB2-51A2A9D023BE}" type="presParOf" srcId="{36420545-E115-47DF-A00E-D804D7CD95B2}" destId="{9A02B836-76D7-480D-9FB5-7C6B33E4190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8FDB46-CF18-4F70-80B1-1E501D15DF1E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8E9A0FD2-5E01-40BF-B09D-911771BD6C2F}">
      <dgm:prSet/>
      <dgm:spPr/>
      <dgm:t>
        <a:bodyPr/>
        <a:lstStyle/>
        <a:p>
          <a:r>
            <a:rPr lang="en-US"/>
            <a:t>The core initiative of CDVS, designed to revolutionize surgical planning and execution.</a:t>
          </a:r>
        </a:p>
      </dgm:t>
    </dgm:pt>
    <dgm:pt modelId="{D6AC3DD0-C1A2-4808-80E9-7E921DE7F996}" type="parTrans" cxnId="{26A079EB-609C-4D5A-9CB5-075922A72717}">
      <dgm:prSet/>
      <dgm:spPr/>
      <dgm:t>
        <a:bodyPr/>
        <a:lstStyle/>
        <a:p>
          <a:endParaRPr lang="en-US"/>
        </a:p>
      </dgm:t>
    </dgm:pt>
    <dgm:pt modelId="{8E281CA3-68B8-41F1-BCF5-376331B0AC3B}" type="sibTrans" cxnId="{26A079EB-609C-4D5A-9CB5-075922A72717}">
      <dgm:prSet/>
      <dgm:spPr/>
      <dgm:t>
        <a:bodyPr/>
        <a:lstStyle/>
        <a:p>
          <a:endParaRPr lang="en-US"/>
        </a:p>
      </dgm:t>
    </dgm:pt>
    <dgm:pt modelId="{F7E196CA-4216-4DA1-8768-E28172D310A9}">
      <dgm:prSet/>
      <dgm:spPr/>
      <dgm:t>
        <a:bodyPr/>
        <a:lstStyle/>
        <a:p>
          <a:r>
            <a:rPr lang="en-US" dirty="0"/>
            <a:t>Powered by our proprietary stacked neural networks to process vast amounts of complex medical data in real-time.</a:t>
          </a:r>
        </a:p>
      </dgm:t>
    </dgm:pt>
    <dgm:pt modelId="{6B607DFB-B432-451F-AA67-6D35A06F9D3D}" type="parTrans" cxnId="{62234657-33F9-4373-9604-B38A16BCA078}">
      <dgm:prSet/>
      <dgm:spPr/>
      <dgm:t>
        <a:bodyPr/>
        <a:lstStyle/>
        <a:p>
          <a:endParaRPr lang="en-US"/>
        </a:p>
      </dgm:t>
    </dgm:pt>
    <dgm:pt modelId="{3D9314A7-59A0-4D56-96F0-4364DC814DC4}" type="sibTrans" cxnId="{62234657-33F9-4373-9604-B38A16BCA078}">
      <dgm:prSet/>
      <dgm:spPr/>
      <dgm:t>
        <a:bodyPr/>
        <a:lstStyle/>
        <a:p>
          <a:endParaRPr lang="en-US"/>
        </a:p>
      </dgm:t>
    </dgm:pt>
    <dgm:pt modelId="{845DBDEF-D88D-400F-89FE-A5E2B8C8A4F3}" type="pres">
      <dgm:prSet presAssocID="{228FDB46-CF18-4F70-80B1-1E501D15DF1E}" presName="linear" presStyleCnt="0">
        <dgm:presLayoutVars>
          <dgm:animLvl val="lvl"/>
          <dgm:resizeHandles val="exact"/>
        </dgm:presLayoutVars>
      </dgm:prSet>
      <dgm:spPr/>
    </dgm:pt>
    <dgm:pt modelId="{9098C869-D240-472D-AF6E-00399EDDE6CA}" type="pres">
      <dgm:prSet presAssocID="{8E9A0FD2-5E01-40BF-B09D-911771BD6C2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06B1191-BCA6-4C3E-88BB-04AC747D1C5F}" type="pres">
      <dgm:prSet presAssocID="{8E281CA3-68B8-41F1-BCF5-376331B0AC3B}" presName="spacer" presStyleCnt="0"/>
      <dgm:spPr/>
    </dgm:pt>
    <dgm:pt modelId="{236CA3D8-051B-4364-9E03-F8A1EA3DD091}" type="pres">
      <dgm:prSet presAssocID="{F7E196CA-4216-4DA1-8768-E28172D310A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2234657-33F9-4373-9604-B38A16BCA078}" srcId="{228FDB46-CF18-4F70-80B1-1E501D15DF1E}" destId="{F7E196CA-4216-4DA1-8768-E28172D310A9}" srcOrd="1" destOrd="0" parTransId="{6B607DFB-B432-451F-AA67-6D35A06F9D3D}" sibTransId="{3D9314A7-59A0-4D56-96F0-4364DC814DC4}"/>
    <dgm:cxn modelId="{25600584-F98E-45D7-976F-EE910A4F3BE8}" type="presOf" srcId="{F7E196CA-4216-4DA1-8768-E28172D310A9}" destId="{236CA3D8-051B-4364-9E03-F8A1EA3DD091}" srcOrd="0" destOrd="0" presId="urn:microsoft.com/office/officeart/2005/8/layout/vList2"/>
    <dgm:cxn modelId="{52BAD184-0DF5-4C14-9A85-DA1149F1DA17}" type="presOf" srcId="{228FDB46-CF18-4F70-80B1-1E501D15DF1E}" destId="{845DBDEF-D88D-400F-89FE-A5E2B8C8A4F3}" srcOrd="0" destOrd="0" presId="urn:microsoft.com/office/officeart/2005/8/layout/vList2"/>
    <dgm:cxn modelId="{26A079EB-609C-4D5A-9CB5-075922A72717}" srcId="{228FDB46-CF18-4F70-80B1-1E501D15DF1E}" destId="{8E9A0FD2-5E01-40BF-B09D-911771BD6C2F}" srcOrd="0" destOrd="0" parTransId="{D6AC3DD0-C1A2-4808-80E9-7E921DE7F996}" sibTransId="{8E281CA3-68B8-41F1-BCF5-376331B0AC3B}"/>
    <dgm:cxn modelId="{2A5CB0ED-A085-4A18-A0B5-86E7920B9B5B}" type="presOf" srcId="{8E9A0FD2-5E01-40BF-B09D-911771BD6C2F}" destId="{9098C869-D240-472D-AF6E-00399EDDE6CA}" srcOrd="0" destOrd="0" presId="urn:microsoft.com/office/officeart/2005/8/layout/vList2"/>
    <dgm:cxn modelId="{CD9FB04C-F96D-4C3F-8165-242B219E1DBE}" type="presParOf" srcId="{845DBDEF-D88D-400F-89FE-A5E2B8C8A4F3}" destId="{9098C869-D240-472D-AF6E-00399EDDE6CA}" srcOrd="0" destOrd="0" presId="urn:microsoft.com/office/officeart/2005/8/layout/vList2"/>
    <dgm:cxn modelId="{297EBF59-8789-456D-9B79-96B3A666CCCE}" type="presParOf" srcId="{845DBDEF-D88D-400F-89FE-A5E2B8C8A4F3}" destId="{106B1191-BCA6-4C3E-88BB-04AC747D1C5F}" srcOrd="1" destOrd="0" presId="urn:microsoft.com/office/officeart/2005/8/layout/vList2"/>
    <dgm:cxn modelId="{08383122-0C6A-4DA5-AAD6-FDB5CDE49002}" type="presParOf" srcId="{845DBDEF-D88D-400F-89FE-A5E2B8C8A4F3}" destId="{236CA3D8-051B-4364-9E03-F8A1EA3DD09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4D74FD8-29E0-4009-8933-8F1DF352B2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4DAC992-D8C9-4EBF-9D68-B61BA8534843}">
      <dgm:prSet/>
      <dgm:spPr/>
      <dgm:t>
        <a:bodyPr/>
        <a:lstStyle/>
        <a:p>
          <a:r>
            <a:rPr lang="en-US"/>
            <a:t>• True glasses-free holographic interfaces.</a:t>
          </a:r>
        </a:p>
      </dgm:t>
    </dgm:pt>
    <dgm:pt modelId="{46CFA11C-CAD4-4EC8-9A0F-5B0E59BFA34B}" type="parTrans" cxnId="{A455D94E-4CFA-4450-9640-C60282808FA1}">
      <dgm:prSet/>
      <dgm:spPr/>
      <dgm:t>
        <a:bodyPr/>
        <a:lstStyle/>
        <a:p>
          <a:endParaRPr lang="en-US"/>
        </a:p>
      </dgm:t>
    </dgm:pt>
    <dgm:pt modelId="{32F0B2EE-540B-44F3-9835-F9F70C176DDC}" type="sibTrans" cxnId="{A455D94E-4CFA-4450-9640-C60282808FA1}">
      <dgm:prSet/>
      <dgm:spPr/>
      <dgm:t>
        <a:bodyPr/>
        <a:lstStyle/>
        <a:p>
          <a:endParaRPr lang="en-US"/>
        </a:p>
      </dgm:t>
    </dgm:pt>
    <dgm:pt modelId="{0BBC2B54-0DE5-433B-A8D8-02249EF1347D}">
      <dgm:prSet/>
      <dgm:spPr/>
      <dgm:t>
        <a:bodyPr/>
        <a:lstStyle/>
        <a:p>
          <a:r>
            <a:rPr lang="en-US"/>
            <a:t>• Allows surgical teams to interact with high-fidelity, patient-specific models without the hindrance of VR/AR headsets.</a:t>
          </a:r>
        </a:p>
      </dgm:t>
    </dgm:pt>
    <dgm:pt modelId="{1F47EBF6-25DA-4E9E-A86F-B88311F477C4}" type="parTrans" cxnId="{60FD8599-DACA-4907-915D-81B6A18E00E1}">
      <dgm:prSet/>
      <dgm:spPr/>
      <dgm:t>
        <a:bodyPr/>
        <a:lstStyle/>
        <a:p>
          <a:endParaRPr lang="en-US"/>
        </a:p>
      </dgm:t>
    </dgm:pt>
    <dgm:pt modelId="{1735327F-4C79-4099-8468-5C6CCF4A0B84}" type="sibTrans" cxnId="{60FD8599-DACA-4907-915D-81B6A18E00E1}">
      <dgm:prSet/>
      <dgm:spPr/>
      <dgm:t>
        <a:bodyPr/>
        <a:lstStyle/>
        <a:p>
          <a:endParaRPr lang="en-US"/>
        </a:p>
      </dgm:t>
    </dgm:pt>
    <dgm:pt modelId="{2E41314F-8B3A-487C-A523-6378B686273A}">
      <dgm:prSet/>
      <dgm:spPr/>
      <dgm:t>
        <a:bodyPr/>
        <a:lstStyle/>
        <a:p>
          <a:r>
            <a:rPr lang="en-US"/>
            <a:t>• Enhances pre-operative planning, reducing surgical risk and improving patient outcomes.</a:t>
          </a:r>
        </a:p>
      </dgm:t>
    </dgm:pt>
    <dgm:pt modelId="{61C425D3-09BB-41CE-808D-BDCD73D70AA1}" type="parTrans" cxnId="{DF1CD467-9283-4A78-8644-9E09007BDF3D}">
      <dgm:prSet/>
      <dgm:spPr/>
      <dgm:t>
        <a:bodyPr/>
        <a:lstStyle/>
        <a:p>
          <a:endParaRPr lang="en-US"/>
        </a:p>
      </dgm:t>
    </dgm:pt>
    <dgm:pt modelId="{C3A91E54-B94B-4422-A204-647967CCE01C}" type="sibTrans" cxnId="{DF1CD467-9283-4A78-8644-9E09007BDF3D}">
      <dgm:prSet/>
      <dgm:spPr/>
      <dgm:t>
        <a:bodyPr/>
        <a:lstStyle/>
        <a:p>
          <a:endParaRPr lang="en-US"/>
        </a:p>
      </dgm:t>
    </dgm:pt>
    <dgm:pt modelId="{B28F4D9F-47A5-4B61-97D0-E8390E7766FB}" type="pres">
      <dgm:prSet presAssocID="{04D74FD8-29E0-4009-8933-8F1DF352B24C}" presName="root" presStyleCnt="0">
        <dgm:presLayoutVars>
          <dgm:dir/>
          <dgm:resizeHandles val="exact"/>
        </dgm:presLayoutVars>
      </dgm:prSet>
      <dgm:spPr/>
    </dgm:pt>
    <dgm:pt modelId="{69F18B76-9679-4653-855B-B86A263C636F}" type="pres">
      <dgm:prSet presAssocID="{84DAC992-D8C9-4EBF-9D68-B61BA8534843}" presName="compNode" presStyleCnt="0"/>
      <dgm:spPr/>
    </dgm:pt>
    <dgm:pt modelId="{FDD5E3C1-565F-4EED-B5B2-F4352D9CC298}" type="pres">
      <dgm:prSet presAssocID="{84DAC992-D8C9-4EBF-9D68-B61BA8534843}" presName="bgRect" presStyleLbl="bgShp" presStyleIdx="0" presStyleCnt="3"/>
      <dgm:spPr/>
    </dgm:pt>
    <dgm:pt modelId="{0B39CBEC-AA17-427A-94FD-48D05892B935}" type="pres">
      <dgm:prSet presAssocID="{84DAC992-D8C9-4EBF-9D68-B61BA8534843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lasses"/>
        </a:ext>
      </dgm:extLst>
    </dgm:pt>
    <dgm:pt modelId="{99E1DBAE-4EC8-4E3A-916E-D8348013DF02}" type="pres">
      <dgm:prSet presAssocID="{84DAC992-D8C9-4EBF-9D68-B61BA8534843}" presName="spaceRect" presStyleCnt="0"/>
      <dgm:spPr/>
    </dgm:pt>
    <dgm:pt modelId="{6FD2C7F4-E74F-4A7D-827A-D78345A9776F}" type="pres">
      <dgm:prSet presAssocID="{84DAC992-D8C9-4EBF-9D68-B61BA8534843}" presName="parTx" presStyleLbl="revTx" presStyleIdx="0" presStyleCnt="3">
        <dgm:presLayoutVars>
          <dgm:chMax val="0"/>
          <dgm:chPref val="0"/>
        </dgm:presLayoutVars>
      </dgm:prSet>
      <dgm:spPr/>
    </dgm:pt>
    <dgm:pt modelId="{9C6674A9-A017-44F7-92CB-FBBDDC0A0A08}" type="pres">
      <dgm:prSet presAssocID="{32F0B2EE-540B-44F3-9835-F9F70C176DDC}" presName="sibTrans" presStyleCnt="0"/>
      <dgm:spPr/>
    </dgm:pt>
    <dgm:pt modelId="{67ED3967-E003-4CDE-A528-1FB393D9ECF2}" type="pres">
      <dgm:prSet presAssocID="{0BBC2B54-0DE5-433B-A8D8-02249EF1347D}" presName="compNode" presStyleCnt="0"/>
      <dgm:spPr/>
    </dgm:pt>
    <dgm:pt modelId="{AF7D2CE6-F4C1-41CE-951B-34705558460A}" type="pres">
      <dgm:prSet presAssocID="{0BBC2B54-0DE5-433B-A8D8-02249EF1347D}" presName="bgRect" presStyleLbl="bgShp" presStyleIdx="1" presStyleCnt="3"/>
      <dgm:spPr/>
    </dgm:pt>
    <dgm:pt modelId="{7E0D38CF-8A86-43EB-AED8-FDA84D36E342}" type="pres">
      <dgm:prSet presAssocID="{0BBC2B54-0DE5-433B-A8D8-02249EF1347D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530F2465-0916-4C3C-A24D-00868C58D207}" type="pres">
      <dgm:prSet presAssocID="{0BBC2B54-0DE5-433B-A8D8-02249EF1347D}" presName="spaceRect" presStyleCnt="0"/>
      <dgm:spPr/>
    </dgm:pt>
    <dgm:pt modelId="{E84DB20B-F380-4048-9C3A-364002CAE945}" type="pres">
      <dgm:prSet presAssocID="{0BBC2B54-0DE5-433B-A8D8-02249EF1347D}" presName="parTx" presStyleLbl="revTx" presStyleIdx="1" presStyleCnt="3">
        <dgm:presLayoutVars>
          <dgm:chMax val="0"/>
          <dgm:chPref val="0"/>
        </dgm:presLayoutVars>
      </dgm:prSet>
      <dgm:spPr/>
    </dgm:pt>
    <dgm:pt modelId="{78EC7523-EA6E-4A5E-A943-13E1E9C49D41}" type="pres">
      <dgm:prSet presAssocID="{1735327F-4C79-4099-8468-5C6CCF4A0B84}" presName="sibTrans" presStyleCnt="0"/>
      <dgm:spPr/>
    </dgm:pt>
    <dgm:pt modelId="{C90A5F03-7B4B-4DE1-8580-3BE2CA6675A5}" type="pres">
      <dgm:prSet presAssocID="{2E41314F-8B3A-487C-A523-6378B686273A}" presName="compNode" presStyleCnt="0"/>
      <dgm:spPr/>
    </dgm:pt>
    <dgm:pt modelId="{6DC8C445-165D-40DD-A670-BD363434A289}" type="pres">
      <dgm:prSet presAssocID="{2E41314F-8B3A-487C-A523-6378B686273A}" presName="bgRect" presStyleLbl="bgShp" presStyleIdx="2" presStyleCnt="3"/>
      <dgm:spPr/>
    </dgm:pt>
    <dgm:pt modelId="{CA723010-A438-4F5A-8919-C1B6457B1220}" type="pres">
      <dgm:prSet presAssocID="{2E41314F-8B3A-487C-A523-6378B686273A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15915165-6A71-4A18-8B2A-49353D743521}" type="pres">
      <dgm:prSet presAssocID="{2E41314F-8B3A-487C-A523-6378B686273A}" presName="spaceRect" presStyleCnt="0"/>
      <dgm:spPr/>
    </dgm:pt>
    <dgm:pt modelId="{3C87E4E5-D8B5-496C-A853-6D24E2E10B84}" type="pres">
      <dgm:prSet presAssocID="{2E41314F-8B3A-487C-A523-6378B686273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9FAB333-2664-4BF3-AFDB-F6C0CFE854A5}" type="presOf" srcId="{2E41314F-8B3A-487C-A523-6378B686273A}" destId="{3C87E4E5-D8B5-496C-A853-6D24E2E10B84}" srcOrd="0" destOrd="0" presId="urn:microsoft.com/office/officeart/2018/2/layout/IconVerticalSolidList"/>
    <dgm:cxn modelId="{A0C7DB44-B4DA-4CF5-A89A-80F8CDFDF650}" type="presOf" srcId="{0BBC2B54-0DE5-433B-A8D8-02249EF1347D}" destId="{E84DB20B-F380-4048-9C3A-364002CAE945}" srcOrd="0" destOrd="0" presId="urn:microsoft.com/office/officeart/2018/2/layout/IconVerticalSolidList"/>
    <dgm:cxn modelId="{DF1CD467-9283-4A78-8644-9E09007BDF3D}" srcId="{04D74FD8-29E0-4009-8933-8F1DF352B24C}" destId="{2E41314F-8B3A-487C-A523-6378B686273A}" srcOrd="2" destOrd="0" parTransId="{61C425D3-09BB-41CE-808D-BDCD73D70AA1}" sibTransId="{C3A91E54-B94B-4422-A204-647967CCE01C}"/>
    <dgm:cxn modelId="{A455D94E-4CFA-4450-9640-C60282808FA1}" srcId="{04D74FD8-29E0-4009-8933-8F1DF352B24C}" destId="{84DAC992-D8C9-4EBF-9D68-B61BA8534843}" srcOrd="0" destOrd="0" parTransId="{46CFA11C-CAD4-4EC8-9A0F-5B0E59BFA34B}" sibTransId="{32F0B2EE-540B-44F3-9835-F9F70C176DDC}"/>
    <dgm:cxn modelId="{7C14FE8F-A44E-4F80-8991-B290C9AAB075}" type="presOf" srcId="{84DAC992-D8C9-4EBF-9D68-B61BA8534843}" destId="{6FD2C7F4-E74F-4A7D-827A-D78345A9776F}" srcOrd="0" destOrd="0" presId="urn:microsoft.com/office/officeart/2018/2/layout/IconVerticalSolidList"/>
    <dgm:cxn modelId="{60FD8599-DACA-4907-915D-81B6A18E00E1}" srcId="{04D74FD8-29E0-4009-8933-8F1DF352B24C}" destId="{0BBC2B54-0DE5-433B-A8D8-02249EF1347D}" srcOrd="1" destOrd="0" parTransId="{1F47EBF6-25DA-4E9E-A86F-B88311F477C4}" sibTransId="{1735327F-4C79-4099-8468-5C6CCF4A0B84}"/>
    <dgm:cxn modelId="{160CE89B-F211-40E9-9293-3BC0B1576914}" type="presOf" srcId="{04D74FD8-29E0-4009-8933-8F1DF352B24C}" destId="{B28F4D9F-47A5-4B61-97D0-E8390E7766FB}" srcOrd="0" destOrd="0" presId="urn:microsoft.com/office/officeart/2018/2/layout/IconVerticalSolidList"/>
    <dgm:cxn modelId="{DF7AEA12-1A0D-4EB9-9528-8378766C2430}" type="presParOf" srcId="{B28F4D9F-47A5-4B61-97D0-E8390E7766FB}" destId="{69F18B76-9679-4653-855B-B86A263C636F}" srcOrd="0" destOrd="0" presId="urn:microsoft.com/office/officeart/2018/2/layout/IconVerticalSolidList"/>
    <dgm:cxn modelId="{2D0A0DC7-510A-492A-957F-A49263BC0FFC}" type="presParOf" srcId="{69F18B76-9679-4653-855B-B86A263C636F}" destId="{FDD5E3C1-565F-4EED-B5B2-F4352D9CC298}" srcOrd="0" destOrd="0" presId="urn:microsoft.com/office/officeart/2018/2/layout/IconVerticalSolidList"/>
    <dgm:cxn modelId="{4F2BE765-439E-4BC5-984A-0FF3ADBFB0C8}" type="presParOf" srcId="{69F18B76-9679-4653-855B-B86A263C636F}" destId="{0B39CBEC-AA17-427A-94FD-48D05892B935}" srcOrd="1" destOrd="0" presId="urn:microsoft.com/office/officeart/2018/2/layout/IconVerticalSolidList"/>
    <dgm:cxn modelId="{8FEFC236-2BC8-4F2A-862E-9DFC197BA00F}" type="presParOf" srcId="{69F18B76-9679-4653-855B-B86A263C636F}" destId="{99E1DBAE-4EC8-4E3A-916E-D8348013DF02}" srcOrd="2" destOrd="0" presId="urn:microsoft.com/office/officeart/2018/2/layout/IconVerticalSolidList"/>
    <dgm:cxn modelId="{73983566-566A-49B2-976B-9F4F33BC30E8}" type="presParOf" srcId="{69F18B76-9679-4653-855B-B86A263C636F}" destId="{6FD2C7F4-E74F-4A7D-827A-D78345A9776F}" srcOrd="3" destOrd="0" presId="urn:microsoft.com/office/officeart/2018/2/layout/IconVerticalSolidList"/>
    <dgm:cxn modelId="{2DDEE9E1-5B81-4513-83DF-68DE21860505}" type="presParOf" srcId="{B28F4D9F-47A5-4B61-97D0-E8390E7766FB}" destId="{9C6674A9-A017-44F7-92CB-FBBDDC0A0A08}" srcOrd="1" destOrd="0" presId="urn:microsoft.com/office/officeart/2018/2/layout/IconVerticalSolidList"/>
    <dgm:cxn modelId="{2B472017-FF07-4921-BC39-7DD2016AB13F}" type="presParOf" srcId="{B28F4D9F-47A5-4B61-97D0-E8390E7766FB}" destId="{67ED3967-E003-4CDE-A528-1FB393D9ECF2}" srcOrd="2" destOrd="0" presId="urn:microsoft.com/office/officeart/2018/2/layout/IconVerticalSolidList"/>
    <dgm:cxn modelId="{8E86B00A-7977-4359-9810-DE0A309D7731}" type="presParOf" srcId="{67ED3967-E003-4CDE-A528-1FB393D9ECF2}" destId="{AF7D2CE6-F4C1-41CE-951B-34705558460A}" srcOrd="0" destOrd="0" presId="urn:microsoft.com/office/officeart/2018/2/layout/IconVerticalSolidList"/>
    <dgm:cxn modelId="{A32A0DAE-0FC6-471A-8B77-640C8B26E32B}" type="presParOf" srcId="{67ED3967-E003-4CDE-A528-1FB393D9ECF2}" destId="{7E0D38CF-8A86-43EB-AED8-FDA84D36E342}" srcOrd="1" destOrd="0" presId="urn:microsoft.com/office/officeart/2018/2/layout/IconVerticalSolidList"/>
    <dgm:cxn modelId="{FF69DCDC-C2B6-4E63-9B76-A6203A541F94}" type="presParOf" srcId="{67ED3967-E003-4CDE-A528-1FB393D9ECF2}" destId="{530F2465-0916-4C3C-A24D-00868C58D207}" srcOrd="2" destOrd="0" presId="urn:microsoft.com/office/officeart/2018/2/layout/IconVerticalSolidList"/>
    <dgm:cxn modelId="{861B3424-FE8D-4B9C-987F-1DB4703AD0ED}" type="presParOf" srcId="{67ED3967-E003-4CDE-A528-1FB393D9ECF2}" destId="{E84DB20B-F380-4048-9C3A-364002CAE945}" srcOrd="3" destOrd="0" presId="urn:microsoft.com/office/officeart/2018/2/layout/IconVerticalSolidList"/>
    <dgm:cxn modelId="{B963DE95-7AD3-4322-9834-83EACB6AF66E}" type="presParOf" srcId="{B28F4D9F-47A5-4B61-97D0-E8390E7766FB}" destId="{78EC7523-EA6E-4A5E-A943-13E1E9C49D41}" srcOrd="3" destOrd="0" presId="urn:microsoft.com/office/officeart/2018/2/layout/IconVerticalSolidList"/>
    <dgm:cxn modelId="{BE6003B8-C8ED-4EE8-9808-154F030C8657}" type="presParOf" srcId="{B28F4D9F-47A5-4B61-97D0-E8390E7766FB}" destId="{C90A5F03-7B4B-4DE1-8580-3BE2CA6675A5}" srcOrd="4" destOrd="0" presId="urn:microsoft.com/office/officeart/2018/2/layout/IconVerticalSolidList"/>
    <dgm:cxn modelId="{742A427F-77D7-4653-B557-5A092AB71F24}" type="presParOf" srcId="{C90A5F03-7B4B-4DE1-8580-3BE2CA6675A5}" destId="{6DC8C445-165D-40DD-A670-BD363434A289}" srcOrd="0" destOrd="0" presId="urn:microsoft.com/office/officeart/2018/2/layout/IconVerticalSolidList"/>
    <dgm:cxn modelId="{63B6F342-921E-4B62-87DB-E9CB8C3215F0}" type="presParOf" srcId="{C90A5F03-7B4B-4DE1-8580-3BE2CA6675A5}" destId="{CA723010-A438-4F5A-8919-C1B6457B1220}" srcOrd="1" destOrd="0" presId="urn:microsoft.com/office/officeart/2018/2/layout/IconVerticalSolidList"/>
    <dgm:cxn modelId="{7433E5FF-6973-409C-834F-20CA81A99476}" type="presParOf" srcId="{C90A5F03-7B4B-4DE1-8580-3BE2CA6675A5}" destId="{15915165-6A71-4A18-8B2A-49353D743521}" srcOrd="2" destOrd="0" presId="urn:microsoft.com/office/officeart/2018/2/layout/IconVerticalSolidList"/>
    <dgm:cxn modelId="{F925A40E-F5BE-4357-9CC9-7FD3B6AE8869}" type="presParOf" srcId="{C90A5F03-7B4B-4DE1-8580-3BE2CA6675A5}" destId="{3C87E4E5-D8B5-496C-A853-6D24E2E10B8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27F67B-E9EE-4B8C-A8AE-353FAA991231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88F5D7D-A9F6-4694-A6BE-2A39F9C37C22}">
      <dgm:prSet/>
      <dgm:spPr/>
      <dgm:t>
        <a:bodyPr/>
        <a:lstStyle/>
        <a:p>
          <a:r>
            <a:rPr lang="en-US"/>
            <a:t>• Kevin R. Turner: Driving overall corporate strategy and technological architecture.</a:t>
          </a:r>
        </a:p>
      </dgm:t>
    </dgm:pt>
    <dgm:pt modelId="{607FEC3E-4C14-4C48-A224-9942852CEB46}" type="parTrans" cxnId="{F1BF57B6-B4EE-438B-B547-C3A75140DB86}">
      <dgm:prSet/>
      <dgm:spPr/>
      <dgm:t>
        <a:bodyPr/>
        <a:lstStyle/>
        <a:p>
          <a:endParaRPr lang="en-US"/>
        </a:p>
      </dgm:t>
    </dgm:pt>
    <dgm:pt modelId="{095C0497-1B28-4460-91EF-87F9AA5407FC}" type="sibTrans" cxnId="{F1BF57B6-B4EE-438B-B547-C3A75140DB86}">
      <dgm:prSet/>
      <dgm:spPr/>
      <dgm:t>
        <a:bodyPr/>
        <a:lstStyle/>
        <a:p>
          <a:endParaRPr lang="en-US"/>
        </a:p>
      </dgm:t>
    </dgm:pt>
    <dgm:pt modelId="{92B77943-6736-4889-A056-AA5B0854AB55}">
      <dgm:prSet/>
      <dgm:spPr/>
      <dgm:t>
        <a:bodyPr/>
        <a:lstStyle/>
        <a:p>
          <a:r>
            <a:rPr lang="en-US"/>
            <a:t>• Corazon M. Macario: Executive Vice President &amp; Head of SE Asia Liaison, expanding our global operational reach.</a:t>
          </a:r>
        </a:p>
      </dgm:t>
    </dgm:pt>
    <dgm:pt modelId="{93C96533-2B8F-46C1-ABE7-095284B09EAD}" type="parTrans" cxnId="{47241AD5-6A18-4F32-ABBA-CA7AB41C6FAB}">
      <dgm:prSet/>
      <dgm:spPr/>
      <dgm:t>
        <a:bodyPr/>
        <a:lstStyle/>
        <a:p>
          <a:endParaRPr lang="en-US"/>
        </a:p>
      </dgm:t>
    </dgm:pt>
    <dgm:pt modelId="{AB5387DA-834A-4487-B06D-6368C0D77335}" type="sibTrans" cxnId="{47241AD5-6A18-4F32-ABBA-CA7AB41C6FAB}">
      <dgm:prSet/>
      <dgm:spPr/>
      <dgm:t>
        <a:bodyPr/>
        <a:lstStyle/>
        <a:p>
          <a:endParaRPr lang="en-US"/>
        </a:p>
      </dgm:t>
    </dgm:pt>
    <dgm:pt modelId="{0B177D48-38F3-4A36-BADA-7F947FD71E1F}">
      <dgm:prSet/>
      <dgm:spPr/>
      <dgm:t>
        <a:bodyPr/>
        <a:lstStyle/>
        <a:p>
          <a:r>
            <a:rPr lang="en-US"/>
            <a:t>• Dylan Chang: Executive Director of Logistics, ensuring seamless integration across the Pacific Bridge.</a:t>
          </a:r>
        </a:p>
      </dgm:t>
    </dgm:pt>
    <dgm:pt modelId="{2ACC3566-5D9D-4F57-AC41-252B5357A43A}" type="parTrans" cxnId="{00D1ACDA-4657-4BAB-B3FB-438B5A4855B6}">
      <dgm:prSet/>
      <dgm:spPr/>
      <dgm:t>
        <a:bodyPr/>
        <a:lstStyle/>
        <a:p>
          <a:endParaRPr lang="en-US"/>
        </a:p>
      </dgm:t>
    </dgm:pt>
    <dgm:pt modelId="{48400190-1935-4B1C-8B28-D239E716E896}" type="sibTrans" cxnId="{00D1ACDA-4657-4BAB-B3FB-438B5A4855B6}">
      <dgm:prSet/>
      <dgm:spPr/>
      <dgm:t>
        <a:bodyPr/>
        <a:lstStyle/>
        <a:p>
          <a:endParaRPr lang="en-US"/>
        </a:p>
      </dgm:t>
    </dgm:pt>
    <dgm:pt modelId="{8C77B35A-30B5-4667-9DF8-EDF13FA1B949}" type="pres">
      <dgm:prSet presAssocID="{7527F67B-E9EE-4B8C-A8AE-353FAA991231}" presName="outerComposite" presStyleCnt="0">
        <dgm:presLayoutVars>
          <dgm:chMax val="5"/>
          <dgm:dir/>
          <dgm:resizeHandles val="exact"/>
        </dgm:presLayoutVars>
      </dgm:prSet>
      <dgm:spPr/>
    </dgm:pt>
    <dgm:pt modelId="{D0A6D116-DD9D-4022-817D-9D3187CB302E}" type="pres">
      <dgm:prSet presAssocID="{7527F67B-E9EE-4B8C-A8AE-353FAA991231}" presName="dummyMaxCanvas" presStyleCnt="0">
        <dgm:presLayoutVars/>
      </dgm:prSet>
      <dgm:spPr/>
    </dgm:pt>
    <dgm:pt modelId="{9F40B2DE-54F8-482B-A6B2-CDC2D86525BB}" type="pres">
      <dgm:prSet presAssocID="{7527F67B-E9EE-4B8C-A8AE-353FAA991231}" presName="ThreeNodes_1" presStyleLbl="node1" presStyleIdx="0" presStyleCnt="3">
        <dgm:presLayoutVars>
          <dgm:bulletEnabled val="1"/>
        </dgm:presLayoutVars>
      </dgm:prSet>
      <dgm:spPr/>
    </dgm:pt>
    <dgm:pt modelId="{94DD2FE9-2687-42FD-B315-936CAEAE91D4}" type="pres">
      <dgm:prSet presAssocID="{7527F67B-E9EE-4B8C-A8AE-353FAA991231}" presName="ThreeNodes_2" presStyleLbl="node1" presStyleIdx="1" presStyleCnt="3">
        <dgm:presLayoutVars>
          <dgm:bulletEnabled val="1"/>
        </dgm:presLayoutVars>
      </dgm:prSet>
      <dgm:spPr/>
    </dgm:pt>
    <dgm:pt modelId="{0E8AB16D-A62B-4F02-9779-E1BBCF75B353}" type="pres">
      <dgm:prSet presAssocID="{7527F67B-E9EE-4B8C-A8AE-353FAA991231}" presName="ThreeNodes_3" presStyleLbl="node1" presStyleIdx="2" presStyleCnt="3">
        <dgm:presLayoutVars>
          <dgm:bulletEnabled val="1"/>
        </dgm:presLayoutVars>
      </dgm:prSet>
      <dgm:spPr/>
    </dgm:pt>
    <dgm:pt modelId="{4CF638C9-E69D-490B-8FBA-40A9D9CC2F56}" type="pres">
      <dgm:prSet presAssocID="{7527F67B-E9EE-4B8C-A8AE-353FAA991231}" presName="ThreeConn_1-2" presStyleLbl="fgAccFollowNode1" presStyleIdx="0" presStyleCnt="2">
        <dgm:presLayoutVars>
          <dgm:bulletEnabled val="1"/>
        </dgm:presLayoutVars>
      </dgm:prSet>
      <dgm:spPr/>
    </dgm:pt>
    <dgm:pt modelId="{E9341CCB-DCEE-4045-9E28-CAF29922E838}" type="pres">
      <dgm:prSet presAssocID="{7527F67B-E9EE-4B8C-A8AE-353FAA991231}" presName="ThreeConn_2-3" presStyleLbl="fgAccFollowNode1" presStyleIdx="1" presStyleCnt="2">
        <dgm:presLayoutVars>
          <dgm:bulletEnabled val="1"/>
        </dgm:presLayoutVars>
      </dgm:prSet>
      <dgm:spPr/>
    </dgm:pt>
    <dgm:pt modelId="{CAFA3AFB-029F-48AE-A9B0-618D75A104A9}" type="pres">
      <dgm:prSet presAssocID="{7527F67B-E9EE-4B8C-A8AE-353FAA991231}" presName="ThreeNodes_1_text" presStyleLbl="node1" presStyleIdx="2" presStyleCnt="3">
        <dgm:presLayoutVars>
          <dgm:bulletEnabled val="1"/>
        </dgm:presLayoutVars>
      </dgm:prSet>
      <dgm:spPr/>
    </dgm:pt>
    <dgm:pt modelId="{431807AB-F0E6-453F-B292-CF74350272CC}" type="pres">
      <dgm:prSet presAssocID="{7527F67B-E9EE-4B8C-A8AE-353FAA991231}" presName="ThreeNodes_2_text" presStyleLbl="node1" presStyleIdx="2" presStyleCnt="3">
        <dgm:presLayoutVars>
          <dgm:bulletEnabled val="1"/>
        </dgm:presLayoutVars>
      </dgm:prSet>
      <dgm:spPr/>
    </dgm:pt>
    <dgm:pt modelId="{5161A3AA-C25E-4842-B481-3F9605D67BE7}" type="pres">
      <dgm:prSet presAssocID="{7527F67B-E9EE-4B8C-A8AE-353FAA99123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50F6F013-53FB-4ECF-9227-706C9B76661A}" type="presOf" srcId="{0B177D48-38F3-4A36-BADA-7F947FD71E1F}" destId="{0E8AB16D-A62B-4F02-9779-E1BBCF75B353}" srcOrd="0" destOrd="0" presId="urn:microsoft.com/office/officeart/2005/8/layout/vProcess5"/>
    <dgm:cxn modelId="{0DDE9315-13BD-4320-95A5-620980461407}" type="presOf" srcId="{92B77943-6736-4889-A056-AA5B0854AB55}" destId="{94DD2FE9-2687-42FD-B315-936CAEAE91D4}" srcOrd="0" destOrd="0" presId="urn:microsoft.com/office/officeart/2005/8/layout/vProcess5"/>
    <dgm:cxn modelId="{0F0AE436-38E2-46EA-8989-13065DC89703}" type="presOf" srcId="{095C0497-1B28-4460-91EF-87F9AA5407FC}" destId="{4CF638C9-E69D-490B-8FBA-40A9D9CC2F56}" srcOrd="0" destOrd="0" presId="urn:microsoft.com/office/officeart/2005/8/layout/vProcess5"/>
    <dgm:cxn modelId="{E817A64C-7FC1-4C9B-8062-4DD61D6D17CF}" type="presOf" srcId="{0B177D48-38F3-4A36-BADA-7F947FD71E1F}" destId="{5161A3AA-C25E-4842-B481-3F9605D67BE7}" srcOrd="1" destOrd="0" presId="urn:microsoft.com/office/officeart/2005/8/layout/vProcess5"/>
    <dgm:cxn modelId="{6DDA6093-0686-44B0-B334-D8AFFC968400}" type="presOf" srcId="{D88F5D7D-A9F6-4694-A6BE-2A39F9C37C22}" destId="{9F40B2DE-54F8-482B-A6B2-CDC2D86525BB}" srcOrd="0" destOrd="0" presId="urn:microsoft.com/office/officeart/2005/8/layout/vProcess5"/>
    <dgm:cxn modelId="{F1BF57B6-B4EE-438B-B547-C3A75140DB86}" srcId="{7527F67B-E9EE-4B8C-A8AE-353FAA991231}" destId="{D88F5D7D-A9F6-4694-A6BE-2A39F9C37C22}" srcOrd="0" destOrd="0" parTransId="{607FEC3E-4C14-4C48-A224-9942852CEB46}" sibTransId="{095C0497-1B28-4460-91EF-87F9AA5407FC}"/>
    <dgm:cxn modelId="{47241AD5-6A18-4F32-ABBA-CA7AB41C6FAB}" srcId="{7527F67B-E9EE-4B8C-A8AE-353FAA991231}" destId="{92B77943-6736-4889-A056-AA5B0854AB55}" srcOrd="1" destOrd="0" parTransId="{93C96533-2B8F-46C1-ABE7-095284B09EAD}" sibTransId="{AB5387DA-834A-4487-B06D-6368C0D77335}"/>
    <dgm:cxn modelId="{0EC558D6-8EBB-4901-AFD3-D385E0BAA26F}" type="presOf" srcId="{D88F5D7D-A9F6-4694-A6BE-2A39F9C37C22}" destId="{CAFA3AFB-029F-48AE-A9B0-618D75A104A9}" srcOrd="1" destOrd="0" presId="urn:microsoft.com/office/officeart/2005/8/layout/vProcess5"/>
    <dgm:cxn modelId="{7320E0D8-BF1C-46FD-8557-742C79A42666}" type="presOf" srcId="{AB5387DA-834A-4487-B06D-6368C0D77335}" destId="{E9341CCB-DCEE-4045-9E28-CAF29922E838}" srcOrd="0" destOrd="0" presId="urn:microsoft.com/office/officeart/2005/8/layout/vProcess5"/>
    <dgm:cxn modelId="{00D1ACDA-4657-4BAB-B3FB-438B5A4855B6}" srcId="{7527F67B-E9EE-4B8C-A8AE-353FAA991231}" destId="{0B177D48-38F3-4A36-BADA-7F947FD71E1F}" srcOrd="2" destOrd="0" parTransId="{2ACC3566-5D9D-4F57-AC41-252B5357A43A}" sibTransId="{48400190-1935-4B1C-8B28-D239E716E896}"/>
    <dgm:cxn modelId="{5B19DEDD-6008-453D-BD3A-1065EDAD8092}" type="presOf" srcId="{7527F67B-E9EE-4B8C-A8AE-353FAA991231}" destId="{8C77B35A-30B5-4667-9DF8-EDF13FA1B949}" srcOrd="0" destOrd="0" presId="urn:microsoft.com/office/officeart/2005/8/layout/vProcess5"/>
    <dgm:cxn modelId="{AA3696F8-C5E7-458A-B49F-8F2908C7C478}" type="presOf" srcId="{92B77943-6736-4889-A056-AA5B0854AB55}" destId="{431807AB-F0E6-453F-B292-CF74350272CC}" srcOrd="1" destOrd="0" presId="urn:microsoft.com/office/officeart/2005/8/layout/vProcess5"/>
    <dgm:cxn modelId="{638DD0AE-AB7F-4685-8DF8-53283F816D38}" type="presParOf" srcId="{8C77B35A-30B5-4667-9DF8-EDF13FA1B949}" destId="{D0A6D116-DD9D-4022-817D-9D3187CB302E}" srcOrd="0" destOrd="0" presId="urn:microsoft.com/office/officeart/2005/8/layout/vProcess5"/>
    <dgm:cxn modelId="{AEA5E907-6BB2-40D9-8522-0CDA00B78691}" type="presParOf" srcId="{8C77B35A-30B5-4667-9DF8-EDF13FA1B949}" destId="{9F40B2DE-54F8-482B-A6B2-CDC2D86525BB}" srcOrd="1" destOrd="0" presId="urn:microsoft.com/office/officeart/2005/8/layout/vProcess5"/>
    <dgm:cxn modelId="{304EA86B-82E3-4DA1-AD8D-6577D8B53542}" type="presParOf" srcId="{8C77B35A-30B5-4667-9DF8-EDF13FA1B949}" destId="{94DD2FE9-2687-42FD-B315-936CAEAE91D4}" srcOrd="2" destOrd="0" presId="urn:microsoft.com/office/officeart/2005/8/layout/vProcess5"/>
    <dgm:cxn modelId="{8D7379F1-48A8-479C-92AA-8AD41E420723}" type="presParOf" srcId="{8C77B35A-30B5-4667-9DF8-EDF13FA1B949}" destId="{0E8AB16D-A62B-4F02-9779-E1BBCF75B353}" srcOrd="3" destOrd="0" presId="urn:microsoft.com/office/officeart/2005/8/layout/vProcess5"/>
    <dgm:cxn modelId="{3DA0BC58-5E85-4621-85FF-225B9106DBEC}" type="presParOf" srcId="{8C77B35A-30B5-4667-9DF8-EDF13FA1B949}" destId="{4CF638C9-E69D-490B-8FBA-40A9D9CC2F56}" srcOrd="4" destOrd="0" presId="urn:microsoft.com/office/officeart/2005/8/layout/vProcess5"/>
    <dgm:cxn modelId="{C18FC223-EF20-488A-894F-58F54CD4F059}" type="presParOf" srcId="{8C77B35A-30B5-4667-9DF8-EDF13FA1B949}" destId="{E9341CCB-DCEE-4045-9E28-CAF29922E838}" srcOrd="5" destOrd="0" presId="urn:microsoft.com/office/officeart/2005/8/layout/vProcess5"/>
    <dgm:cxn modelId="{57040FE3-7508-40D8-93F5-DA1C1556059E}" type="presParOf" srcId="{8C77B35A-30B5-4667-9DF8-EDF13FA1B949}" destId="{CAFA3AFB-029F-48AE-A9B0-618D75A104A9}" srcOrd="6" destOrd="0" presId="urn:microsoft.com/office/officeart/2005/8/layout/vProcess5"/>
    <dgm:cxn modelId="{EA8958A5-1FD6-4713-9C81-B4E925F86E10}" type="presParOf" srcId="{8C77B35A-30B5-4667-9DF8-EDF13FA1B949}" destId="{431807AB-F0E6-453F-B292-CF74350272CC}" srcOrd="7" destOrd="0" presId="urn:microsoft.com/office/officeart/2005/8/layout/vProcess5"/>
    <dgm:cxn modelId="{8DDA3F37-5C21-4906-8C61-13C3528F09CB}" type="presParOf" srcId="{8C77B35A-30B5-4667-9DF8-EDF13FA1B949}" destId="{5161A3AA-C25E-4842-B481-3F9605D67BE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FA5E15-1BAF-4C85-9A33-EC7DB9B5422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52A4BD6-721A-4BF5-A8B2-C3C63D135306}">
      <dgm:prSet/>
      <dgm:spPr/>
      <dgm:t>
        <a:bodyPr/>
        <a:lstStyle/>
        <a:p>
          <a:pPr>
            <a:defRPr cap="all"/>
          </a:pPr>
          <a:r>
            <a:rPr lang="en-US"/>
            <a:t>• Actively pursuing strategic grants from the State of California, the City of Irvine, and targeted federal programs.</a:t>
          </a:r>
        </a:p>
      </dgm:t>
    </dgm:pt>
    <dgm:pt modelId="{EED68BC4-28FA-4DB9-8076-BF7447B2E793}" type="parTrans" cxnId="{6DF03DD8-A2D0-4686-A079-4277ACAC3DA8}">
      <dgm:prSet/>
      <dgm:spPr/>
      <dgm:t>
        <a:bodyPr/>
        <a:lstStyle/>
        <a:p>
          <a:endParaRPr lang="en-US"/>
        </a:p>
      </dgm:t>
    </dgm:pt>
    <dgm:pt modelId="{3C53D592-9A1E-4030-B9C2-5C491BC17B85}" type="sibTrans" cxnId="{6DF03DD8-A2D0-4686-A079-4277ACAC3DA8}">
      <dgm:prSet/>
      <dgm:spPr/>
      <dgm:t>
        <a:bodyPr/>
        <a:lstStyle/>
        <a:p>
          <a:endParaRPr lang="en-US"/>
        </a:p>
      </dgm:t>
    </dgm:pt>
    <dgm:pt modelId="{CF840515-438E-47D8-B829-34DAAA2BAA97}">
      <dgm:prSet/>
      <dgm:spPr/>
      <dgm:t>
        <a:bodyPr/>
        <a:lstStyle/>
        <a:p>
          <a:pPr>
            <a:defRPr cap="all"/>
          </a:pPr>
          <a:r>
            <a:rPr lang="en-US"/>
            <a:t>• Establishing the Irvine HQ infrastructure as the immediate priority.</a:t>
          </a:r>
        </a:p>
      </dgm:t>
    </dgm:pt>
    <dgm:pt modelId="{C8C41CDE-61BE-4065-B263-56B7B7BA21C6}" type="parTrans" cxnId="{EE8F9F5C-95B1-4AE0-9E83-5D096D0F26E3}">
      <dgm:prSet/>
      <dgm:spPr/>
      <dgm:t>
        <a:bodyPr/>
        <a:lstStyle/>
        <a:p>
          <a:endParaRPr lang="en-US"/>
        </a:p>
      </dgm:t>
    </dgm:pt>
    <dgm:pt modelId="{E45D9471-9FCF-43C9-8FC1-6FBE736B1CE3}" type="sibTrans" cxnId="{EE8F9F5C-95B1-4AE0-9E83-5D096D0F26E3}">
      <dgm:prSet/>
      <dgm:spPr/>
      <dgm:t>
        <a:bodyPr/>
        <a:lstStyle/>
        <a:p>
          <a:endParaRPr lang="en-US"/>
        </a:p>
      </dgm:t>
    </dgm:pt>
    <dgm:pt modelId="{5C079A87-ADBC-4949-92D3-F361090579B3}">
      <dgm:prSet/>
      <dgm:spPr/>
      <dgm:t>
        <a:bodyPr/>
        <a:lstStyle/>
        <a:p>
          <a:pPr>
            <a:defRPr cap="all"/>
          </a:pPr>
          <a:r>
            <a:rPr lang="en-US"/>
            <a:t>• Initiating preliminary R&amp;D staging for the Maui facility.</a:t>
          </a:r>
        </a:p>
      </dgm:t>
    </dgm:pt>
    <dgm:pt modelId="{DA6E47DE-39C0-4313-AB20-21D0FAF86083}" type="parTrans" cxnId="{4ACD1CBD-1664-4DC1-A533-C8906CA7F549}">
      <dgm:prSet/>
      <dgm:spPr/>
      <dgm:t>
        <a:bodyPr/>
        <a:lstStyle/>
        <a:p>
          <a:endParaRPr lang="en-US"/>
        </a:p>
      </dgm:t>
    </dgm:pt>
    <dgm:pt modelId="{A1EC4EB7-78FC-4F8A-838E-33AB92D1E1D5}" type="sibTrans" cxnId="{4ACD1CBD-1664-4DC1-A533-C8906CA7F549}">
      <dgm:prSet/>
      <dgm:spPr/>
      <dgm:t>
        <a:bodyPr/>
        <a:lstStyle/>
        <a:p>
          <a:endParaRPr lang="en-US"/>
        </a:p>
      </dgm:t>
    </dgm:pt>
    <dgm:pt modelId="{0720F9A6-369C-414E-9A96-6E58E9799C01}" type="pres">
      <dgm:prSet presAssocID="{BAFA5E15-1BAF-4C85-9A33-EC7DB9B54228}" presName="root" presStyleCnt="0">
        <dgm:presLayoutVars>
          <dgm:dir/>
          <dgm:resizeHandles val="exact"/>
        </dgm:presLayoutVars>
      </dgm:prSet>
      <dgm:spPr/>
    </dgm:pt>
    <dgm:pt modelId="{5EAF91A6-CAA6-453F-87CE-FE64A38D7188}" type="pres">
      <dgm:prSet presAssocID="{C52A4BD6-721A-4BF5-A8B2-C3C63D135306}" presName="compNode" presStyleCnt="0"/>
      <dgm:spPr/>
    </dgm:pt>
    <dgm:pt modelId="{90140BD0-9051-4EEA-9B2B-0295DC88E7D4}" type="pres">
      <dgm:prSet presAssocID="{C52A4BD6-721A-4BF5-A8B2-C3C63D135306}" presName="iconBgRect" presStyleLbl="bgShp" presStyleIdx="0" presStyleCnt="3"/>
      <dgm:spPr/>
    </dgm:pt>
    <dgm:pt modelId="{99C4F0E4-B6DD-44E1-8D36-13C92FAF82F6}" type="pres">
      <dgm:prSet presAssocID="{C52A4BD6-721A-4BF5-A8B2-C3C63D135306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3908EAC1-DBFC-4E0D-8E5A-C1C888850200}" type="pres">
      <dgm:prSet presAssocID="{C52A4BD6-721A-4BF5-A8B2-C3C63D135306}" presName="spaceRect" presStyleCnt="0"/>
      <dgm:spPr/>
    </dgm:pt>
    <dgm:pt modelId="{7A20DDCF-FD9E-4E23-86A0-0545E050C90B}" type="pres">
      <dgm:prSet presAssocID="{C52A4BD6-721A-4BF5-A8B2-C3C63D135306}" presName="textRect" presStyleLbl="revTx" presStyleIdx="0" presStyleCnt="3">
        <dgm:presLayoutVars>
          <dgm:chMax val="1"/>
          <dgm:chPref val="1"/>
        </dgm:presLayoutVars>
      </dgm:prSet>
      <dgm:spPr/>
    </dgm:pt>
    <dgm:pt modelId="{F8E4D114-FCB3-4F85-A4C3-B82E7892B7B3}" type="pres">
      <dgm:prSet presAssocID="{3C53D592-9A1E-4030-B9C2-5C491BC17B85}" presName="sibTrans" presStyleCnt="0"/>
      <dgm:spPr/>
    </dgm:pt>
    <dgm:pt modelId="{56DDEFAA-7CF1-412E-A89F-BC3807866248}" type="pres">
      <dgm:prSet presAssocID="{CF840515-438E-47D8-B829-34DAAA2BAA97}" presName="compNode" presStyleCnt="0"/>
      <dgm:spPr/>
    </dgm:pt>
    <dgm:pt modelId="{DFE2DB19-180B-4896-A887-F4A33161E6B5}" type="pres">
      <dgm:prSet presAssocID="{CF840515-438E-47D8-B829-34DAAA2BAA97}" presName="iconBgRect" presStyleLbl="bgShp" presStyleIdx="1" presStyleCnt="3"/>
      <dgm:spPr/>
    </dgm:pt>
    <dgm:pt modelId="{C80AA00E-C65E-4DC3-9937-4D060B96A100}" type="pres">
      <dgm:prSet presAssocID="{CF840515-438E-47D8-B829-34DAAA2BAA97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02991355-CE2C-443A-8E4E-8FE4E966AE42}" type="pres">
      <dgm:prSet presAssocID="{CF840515-438E-47D8-B829-34DAAA2BAA97}" presName="spaceRect" presStyleCnt="0"/>
      <dgm:spPr/>
    </dgm:pt>
    <dgm:pt modelId="{6039DF78-29FE-453B-9561-4DC670F6CFD2}" type="pres">
      <dgm:prSet presAssocID="{CF840515-438E-47D8-B829-34DAAA2BAA97}" presName="textRect" presStyleLbl="revTx" presStyleIdx="1" presStyleCnt="3">
        <dgm:presLayoutVars>
          <dgm:chMax val="1"/>
          <dgm:chPref val="1"/>
        </dgm:presLayoutVars>
      </dgm:prSet>
      <dgm:spPr/>
    </dgm:pt>
    <dgm:pt modelId="{7B989BA0-BA99-41B3-B9C6-6433DA4BED4A}" type="pres">
      <dgm:prSet presAssocID="{E45D9471-9FCF-43C9-8FC1-6FBE736B1CE3}" presName="sibTrans" presStyleCnt="0"/>
      <dgm:spPr/>
    </dgm:pt>
    <dgm:pt modelId="{1FF663D6-4642-4C03-B8EA-9624C839B258}" type="pres">
      <dgm:prSet presAssocID="{5C079A87-ADBC-4949-92D3-F361090579B3}" presName="compNode" presStyleCnt="0"/>
      <dgm:spPr/>
    </dgm:pt>
    <dgm:pt modelId="{61F718C6-E7F2-4FED-BB1B-EC781121FA2D}" type="pres">
      <dgm:prSet presAssocID="{5C079A87-ADBC-4949-92D3-F361090579B3}" presName="iconBgRect" presStyleLbl="bgShp" presStyleIdx="2" presStyleCnt="3"/>
      <dgm:spPr/>
    </dgm:pt>
    <dgm:pt modelId="{FC30941C-F927-42FF-BCAF-5750C5BA6D61}" type="pres">
      <dgm:prSet presAssocID="{5C079A87-ADBC-4949-92D3-F361090579B3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on Viewing Ceremony"/>
        </a:ext>
      </dgm:extLst>
    </dgm:pt>
    <dgm:pt modelId="{485C9817-71EB-4A7F-B05F-2978FB446AE0}" type="pres">
      <dgm:prSet presAssocID="{5C079A87-ADBC-4949-92D3-F361090579B3}" presName="spaceRect" presStyleCnt="0"/>
      <dgm:spPr/>
    </dgm:pt>
    <dgm:pt modelId="{BEB6CB64-74B0-443D-95B9-A3F121224318}" type="pres">
      <dgm:prSet presAssocID="{5C079A87-ADBC-4949-92D3-F361090579B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B21AF26-E4E5-4080-9C22-E59CCD3194BD}" type="presOf" srcId="{BAFA5E15-1BAF-4C85-9A33-EC7DB9B54228}" destId="{0720F9A6-369C-414E-9A96-6E58E9799C01}" srcOrd="0" destOrd="0" presId="urn:microsoft.com/office/officeart/2018/5/layout/IconCircleLabelList"/>
    <dgm:cxn modelId="{EE8F9F5C-95B1-4AE0-9E83-5D096D0F26E3}" srcId="{BAFA5E15-1BAF-4C85-9A33-EC7DB9B54228}" destId="{CF840515-438E-47D8-B829-34DAAA2BAA97}" srcOrd="1" destOrd="0" parTransId="{C8C41CDE-61BE-4065-B263-56B7B7BA21C6}" sibTransId="{E45D9471-9FCF-43C9-8FC1-6FBE736B1CE3}"/>
    <dgm:cxn modelId="{C4FD604C-329B-4CFB-B086-0971A5173E5B}" type="presOf" srcId="{C52A4BD6-721A-4BF5-A8B2-C3C63D135306}" destId="{7A20DDCF-FD9E-4E23-86A0-0545E050C90B}" srcOrd="0" destOrd="0" presId="urn:microsoft.com/office/officeart/2018/5/layout/IconCircleLabelList"/>
    <dgm:cxn modelId="{6AA05C99-A370-47A6-92EF-AA20385EC4EF}" type="presOf" srcId="{5C079A87-ADBC-4949-92D3-F361090579B3}" destId="{BEB6CB64-74B0-443D-95B9-A3F121224318}" srcOrd="0" destOrd="0" presId="urn:microsoft.com/office/officeart/2018/5/layout/IconCircleLabelList"/>
    <dgm:cxn modelId="{AF630D9F-03FC-4CC1-A30A-B3DB87328BA3}" type="presOf" srcId="{CF840515-438E-47D8-B829-34DAAA2BAA97}" destId="{6039DF78-29FE-453B-9561-4DC670F6CFD2}" srcOrd="0" destOrd="0" presId="urn:microsoft.com/office/officeart/2018/5/layout/IconCircleLabelList"/>
    <dgm:cxn modelId="{4ACD1CBD-1664-4DC1-A533-C8906CA7F549}" srcId="{BAFA5E15-1BAF-4C85-9A33-EC7DB9B54228}" destId="{5C079A87-ADBC-4949-92D3-F361090579B3}" srcOrd="2" destOrd="0" parTransId="{DA6E47DE-39C0-4313-AB20-21D0FAF86083}" sibTransId="{A1EC4EB7-78FC-4F8A-838E-33AB92D1E1D5}"/>
    <dgm:cxn modelId="{6DF03DD8-A2D0-4686-A079-4277ACAC3DA8}" srcId="{BAFA5E15-1BAF-4C85-9A33-EC7DB9B54228}" destId="{C52A4BD6-721A-4BF5-A8B2-C3C63D135306}" srcOrd="0" destOrd="0" parTransId="{EED68BC4-28FA-4DB9-8076-BF7447B2E793}" sibTransId="{3C53D592-9A1E-4030-B9C2-5C491BC17B85}"/>
    <dgm:cxn modelId="{4A1F5245-92D9-41F5-B985-74DEADA42436}" type="presParOf" srcId="{0720F9A6-369C-414E-9A96-6E58E9799C01}" destId="{5EAF91A6-CAA6-453F-87CE-FE64A38D7188}" srcOrd="0" destOrd="0" presId="urn:microsoft.com/office/officeart/2018/5/layout/IconCircleLabelList"/>
    <dgm:cxn modelId="{5A8F4BCB-0739-4843-8ECA-FF0110FFADE3}" type="presParOf" srcId="{5EAF91A6-CAA6-453F-87CE-FE64A38D7188}" destId="{90140BD0-9051-4EEA-9B2B-0295DC88E7D4}" srcOrd="0" destOrd="0" presId="urn:microsoft.com/office/officeart/2018/5/layout/IconCircleLabelList"/>
    <dgm:cxn modelId="{1572B68E-AB9A-42AA-BB20-1C98F40F66AC}" type="presParOf" srcId="{5EAF91A6-CAA6-453F-87CE-FE64A38D7188}" destId="{99C4F0E4-B6DD-44E1-8D36-13C92FAF82F6}" srcOrd="1" destOrd="0" presId="urn:microsoft.com/office/officeart/2018/5/layout/IconCircleLabelList"/>
    <dgm:cxn modelId="{24960C93-652D-4F05-B59E-72C7F004F56A}" type="presParOf" srcId="{5EAF91A6-CAA6-453F-87CE-FE64A38D7188}" destId="{3908EAC1-DBFC-4E0D-8E5A-C1C888850200}" srcOrd="2" destOrd="0" presId="urn:microsoft.com/office/officeart/2018/5/layout/IconCircleLabelList"/>
    <dgm:cxn modelId="{F628CEE6-7A19-46F6-AF45-0BC126ED29F7}" type="presParOf" srcId="{5EAF91A6-CAA6-453F-87CE-FE64A38D7188}" destId="{7A20DDCF-FD9E-4E23-86A0-0545E050C90B}" srcOrd="3" destOrd="0" presId="urn:microsoft.com/office/officeart/2018/5/layout/IconCircleLabelList"/>
    <dgm:cxn modelId="{74DEE4E9-429F-4B22-9600-51FAF84AC1E6}" type="presParOf" srcId="{0720F9A6-369C-414E-9A96-6E58E9799C01}" destId="{F8E4D114-FCB3-4F85-A4C3-B82E7892B7B3}" srcOrd="1" destOrd="0" presId="urn:microsoft.com/office/officeart/2018/5/layout/IconCircleLabelList"/>
    <dgm:cxn modelId="{CA8D5C7A-AE22-4E14-8D82-8C520C580C8F}" type="presParOf" srcId="{0720F9A6-369C-414E-9A96-6E58E9799C01}" destId="{56DDEFAA-7CF1-412E-A89F-BC3807866248}" srcOrd="2" destOrd="0" presId="urn:microsoft.com/office/officeart/2018/5/layout/IconCircleLabelList"/>
    <dgm:cxn modelId="{530C15A0-AD3B-458B-88B1-8971C922F16A}" type="presParOf" srcId="{56DDEFAA-7CF1-412E-A89F-BC3807866248}" destId="{DFE2DB19-180B-4896-A887-F4A33161E6B5}" srcOrd="0" destOrd="0" presId="urn:microsoft.com/office/officeart/2018/5/layout/IconCircleLabelList"/>
    <dgm:cxn modelId="{FF0A944E-3BB0-4903-847A-C3170E0C10C4}" type="presParOf" srcId="{56DDEFAA-7CF1-412E-A89F-BC3807866248}" destId="{C80AA00E-C65E-4DC3-9937-4D060B96A100}" srcOrd="1" destOrd="0" presId="urn:microsoft.com/office/officeart/2018/5/layout/IconCircleLabelList"/>
    <dgm:cxn modelId="{B0C1F66A-A19A-4057-96BD-B983CF8123AB}" type="presParOf" srcId="{56DDEFAA-7CF1-412E-A89F-BC3807866248}" destId="{02991355-CE2C-443A-8E4E-8FE4E966AE42}" srcOrd="2" destOrd="0" presId="urn:microsoft.com/office/officeart/2018/5/layout/IconCircleLabelList"/>
    <dgm:cxn modelId="{96C78095-7B3D-45EB-889B-A0618FBE2A70}" type="presParOf" srcId="{56DDEFAA-7CF1-412E-A89F-BC3807866248}" destId="{6039DF78-29FE-453B-9561-4DC670F6CFD2}" srcOrd="3" destOrd="0" presId="urn:microsoft.com/office/officeart/2018/5/layout/IconCircleLabelList"/>
    <dgm:cxn modelId="{94AA71D7-0FEE-4927-89E5-EDE4E3C16C77}" type="presParOf" srcId="{0720F9A6-369C-414E-9A96-6E58E9799C01}" destId="{7B989BA0-BA99-41B3-B9C6-6433DA4BED4A}" srcOrd="3" destOrd="0" presId="urn:microsoft.com/office/officeart/2018/5/layout/IconCircleLabelList"/>
    <dgm:cxn modelId="{AC6B9FCA-8B59-4DFB-907F-D05D5C116D87}" type="presParOf" srcId="{0720F9A6-369C-414E-9A96-6E58E9799C01}" destId="{1FF663D6-4642-4C03-B8EA-9624C839B258}" srcOrd="4" destOrd="0" presId="urn:microsoft.com/office/officeart/2018/5/layout/IconCircleLabelList"/>
    <dgm:cxn modelId="{BD6A0AF2-7F1C-4ED9-BDF2-B845AA4E32B4}" type="presParOf" srcId="{1FF663D6-4642-4C03-B8EA-9624C839B258}" destId="{61F718C6-E7F2-4FED-BB1B-EC781121FA2D}" srcOrd="0" destOrd="0" presId="urn:microsoft.com/office/officeart/2018/5/layout/IconCircleLabelList"/>
    <dgm:cxn modelId="{DA3ABD43-8D06-4D8B-BB5F-04AB428326BD}" type="presParOf" srcId="{1FF663D6-4642-4C03-B8EA-9624C839B258}" destId="{FC30941C-F927-42FF-BCAF-5750C5BA6D61}" srcOrd="1" destOrd="0" presId="urn:microsoft.com/office/officeart/2018/5/layout/IconCircleLabelList"/>
    <dgm:cxn modelId="{2D2F47EC-E1A7-4A48-BB7D-126EFFD20ADC}" type="presParOf" srcId="{1FF663D6-4642-4C03-B8EA-9624C839B258}" destId="{485C9817-71EB-4A7F-B05F-2978FB446AE0}" srcOrd="2" destOrd="0" presId="urn:microsoft.com/office/officeart/2018/5/layout/IconCircleLabelList"/>
    <dgm:cxn modelId="{9DD1F0C8-5E58-469D-9B0A-FCF862257F9A}" type="presParOf" srcId="{1FF663D6-4642-4C03-B8EA-9624C839B258}" destId="{BEB6CB64-74B0-443D-95B9-A3F12122431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FC979AA-5B58-4FB1-BDD7-ED5BBE47556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EDCAC51-06B4-485B-A7A5-D7893A0663AC}">
      <dgm:prSet/>
      <dgm:spPr/>
      <dgm:t>
        <a:bodyPr/>
        <a:lstStyle/>
        <a:p>
          <a:r>
            <a:rPr lang="en-US"/>
            <a:t>• Virtual Precision. Dynamic Vitality.</a:t>
          </a:r>
        </a:p>
      </dgm:t>
    </dgm:pt>
    <dgm:pt modelId="{58E4A618-BC64-4669-B586-EA8E10F790DE}" type="parTrans" cxnId="{1E7985DE-6BE8-46FB-9859-E8A304DEC318}">
      <dgm:prSet/>
      <dgm:spPr/>
      <dgm:t>
        <a:bodyPr/>
        <a:lstStyle/>
        <a:p>
          <a:endParaRPr lang="en-US"/>
        </a:p>
      </dgm:t>
    </dgm:pt>
    <dgm:pt modelId="{D8A8A8E4-E205-4498-B313-DF93CCEDB437}" type="sibTrans" cxnId="{1E7985DE-6BE8-46FB-9859-E8A304DEC318}">
      <dgm:prSet/>
      <dgm:spPr/>
      <dgm:t>
        <a:bodyPr/>
        <a:lstStyle/>
        <a:p>
          <a:endParaRPr lang="en-US"/>
        </a:p>
      </dgm:t>
    </dgm:pt>
    <dgm:pt modelId="{60BCCF3C-0C08-4A91-BCEB-FE359610132C}">
      <dgm:prSet/>
      <dgm:spPr/>
      <dgm:t>
        <a:bodyPr/>
        <a:lstStyle/>
        <a:p>
          <a:r>
            <a:rPr lang="en-US"/>
            <a:t>• Floor open for questions regarding technology, infrastructure, or strategic partnerships.</a:t>
          </a:r>
        </a:p>
      </dgm:t>
    </dgm:pt>
    <dgm:pt modelId="{2AE66425-3DD4-4028-84D2-6DCD50372F5C}" type="parTrans" cxnId="{314F3723-3747-4A9B-A0FD-91B9D651E015}">
      <dgm:prSet/>
      <dgm:spPr/>
      <dgm:t>
        <a:bodyPr/>
        <a:lstStyle/>
        <a:p>
          <a:endParaRPr lang="en-US"/>
        </a:p>
      </dgm:t>
    </dgm:pt>
    <dgm:pt modelId="{93FDF911-3B04-4C9F-917A-45CAA0B7E538}" type="sibTrans" cxnId="{314F3723-3747-4A9B-A0FD-91B9D651E015}">
      <dgm:prSet/>
      <dgm:spPr/>
      <dgm:t>
        <a:bodyPr/>
        <a:lstStyle/>
        <a:p>
          <a:endParaRPr lang="en-US"/>
        </a:p>
      </dgm:t>
    </dgm:pt>
    <dgm:pt modelId="{E5EFEAC4-C390-4FCA-9886-592893A1E190}">
      <dgm:prSet/>
      <dgm:spPr/>
      <dgm:t>
        <a:bodyPr/>
        <a:lstStyle/>
        <a:p>
          <a:r>
            <a:rPr lang="en-US"/>
            <a:t>• CDVS Contact Information</a:t>
          </a:r>
        </a:p>
      </dgm:t>
    </dgm:pt>
    <dgm:pt modelId="{49E7DE8F-8DBE-4678-B692-3B709C5B8FFA}" type="parTrans" cxnId="{9C670171-15FC-4F22-81B6-DEAD76829FC5}">
      <dgm:prSet/>
      <dgm:spPr/>
      <dgm:t>
        <a:bodyPr/>
        <a:lstStyle/>
        <a:p>
          <a:endParaRPr lang="en-US"/>
        </a:p>
      </dgm:t>
    </dgm:pt>
    <dgm:pt modelId="{9F6E769F-915B-4FFD-86D5-F52A56256DD2}" type="sibTrans" cxnId="{9C670171-15FC-4F22-81B6-DEAD76829FC5}">
      <dgm:prSet/>
      <dgm:spPr/>
      <dgm:t>
        <a:bodyPr/>
        <a:lstStyle/>
        <a:p>
          <a:endParaRPr lang="en-US"/>
        </a:p>
      </dgm:t>
    </dgm:pt>
    <dgm:pt modelId="{7909DE88-B572-4DDB-A063-99C9B62AD9E9}" type="pres">
      <dgm:prSet presAssocID="{2FC979AA-5B58-4FB1-BDD7-ED5BBE475569}" presName="root" presStyleCnt="0">
        <dgm:presLayoutVars>
          <dgm:dir/>
          <dgm:resizeHandles val="exact"/>
        </dgm:presLayoutVars>
      </dgm:prSet>
      <dgm:spPr/>
    </dgm:pt>
    <dgm:pt modelId="{7222445D-9C4C-45D9-AFA4-0E47E800717B}" type="pres">
      <dgm:prSet presAssocID="{8EDCAC51-06B4-485B-A7A5-D7893A0663AC}" presName="compNode" presStyleCnt="0"/>
      <dgm:spPr/>
    </dgm:pt>
    <dgm:pt modelId="{926D80A9-50AD-43E9-8C78-212A999A2938}" type="pres">
      <dgm:prSet presAssocID="{8EDCAC51-06B4-485B-A7A5-D7893A0663AC}" presName="bgRect" presStyleLbl="bgShp" presStyleIdx="0" presStyleCnt="3"/>
      <dgm:spPr/>
    </dgm:pt>
    <dgm:pt modelId="{A82E989C-195D-47BA-AFA4-8D7DED46E111}" type="pres">
      <dgm:prSet presAssocID="{8EDCAC51-06B4-485B-A7A5-D7893A0663AC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"/>
        </a:ext>
      </dgm:extLst>
    </dgm:pt>
    <dgm:pt modelId="{7B8F4FB2-C130-477D-8CE5-3148691B2CB1}" type="pres">
      <dgm:prSet presAssocID="{8EDCAC51-06B4-485B-A7A5-D7893A0663AC}" presName="spaceRect" presStyleCnt="0"/>
      <dgm:spPr/>
    </dgm:pt>
    <dgm:pt modelId="{55409B77-416F-4326-AE97-17C1ABE179CE}" type="pres">
      <dgm:prSet presAssocID="{8EDCAC51-06B4-485B-A7A5-D7893A0663AC}" presName="parTx" presStyleLbl="revTx" presStyleIdx="0" presStyleCnt="3">
        <dgm:presLayoutVars>
          <dgm:chMax val="0"/>
          <dgm:chPref val="0"/>
        </dgm:presLayoutVars>
      </dgm:prSet>
      <dgm:spPr/>
    </dgm:pt>
    <dgm:pt modelId="{E845C3CC-9A24-4A74-B747-8D4F42A3EAE4}" type="pres">
      <dgm:prSet presAssocID="{D8A8A8E4-E205-4498-B313-DF93CCEDB437}" presName="sibTrans" presStyleCnt="0"/>
      <dgm:spPr/>
    </dgm:pt>
    <dgm:pt modelId="{0870BA7D-A471-43CF-9746-CFB285365EDF}" type="pres">
      <dgm:prSet presAssocID="{60BCCF3C-0C08-4A91-BCEB-FE359610132C}" presName="compNode" presStyleCnt="0"/>
      <dgm:spPr/>
    </dgm:pt>
    <dgm:pt modelId="{3A2538E8-ED5F-4FAF-9468-1E600F9A0573}" type="pres">
      <dgm:prSet presAssocID="{60BCCF3C-0C08-4A91-BCEB-FE359610132C}" presName="bgRect" presStyleLbl="bgShp" presStyleIdx="1" presStyleCnt="3"/>
      <dgm:spPr/>
    </dgm:pt>
    <dgm:pt modelId="{D9359611-6DB7-4F4E-AFF0-824E503C9370}" type="pres">
      <dgm:prSet presAssocID="{60BCCF3C-0C08-4A91-BCEB-FE359610132C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B3240A95-12E4-4B02-BB91-237C6D9BD06A}" type="pres">
      <dgm:prSet presAssocID="{60BCCF3C-0C08-4A91-BCEB-FE359610132C}" presName="spaceRect" presStyleCnt="0"/>
      <dgm:spPr/>
    </dgm:pt>
    <dgm:pt modelId="{B80D6926-A1CD-493F-9046-CA82E227E009}" type="pres">
      <dgm:prSet presAssocID="{60BCCF3C-0C08-4A91-BCEB-FE359610132C}" presName="parTx" presStyleLbl="revTx" presStyleIdx="1" presStyleCnt="3">
        <dgm:presLayoutVars>
          <dgm:chMax val="0"/>
          <dgm:chPref val="0"/>
        </dgm:presLayoutVars>
      </dgm:prSet>
      <dgm:spPr/>
    </dgm:pt>
    <dgm:pt modelId="{1E582881-2BA8-44BD-ACD1-6959B1248596}" type="pres">
      <dgm:prSet presAssocID="{93FDF911-3B04-4C9F-917A-45CAA0B7E538}" presName="sibTrans" presStyleCnt="0"/>
      <dgm:spPr/>
    </dgm:pt>
    <dgm:pt modelId="{87871F68-F834-4A72-8F6F-E2A4E160D9B8}" type="pres">
      <dgm:prSet presAssocID="{E5EFEAC4-C390-4FCA-9886-592893A1E190}" presName="compNode" presStyleCnt="0"/>
      <dgm:spPr/>
    </dgm:pt>
    <dgm:pt modelId="{8ADF2E74-0545-4972-8E0B-AE1D5EEC8331}" type="pres">
      <dgm:prSet presAssocID="{E5EFEAC4-C390-4FCA-9886-592893A1E190}" presName="bgRect" presStyleLbl="bgShp" presStyleIdx="2" presStyleCnt="3"/>
      <dgm:spPr/>
    </dgm:pt>
    <dgm:pt modelId="{DC0047B8-3383-453D-801B-BB922244B9C8}" type="pres">
      <dgm:prSet presAssocID="{E5EFEAC4-C390-4FCA-9886-592893A1E190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AFA4B2CE-2920-4F40-88BA-AADF239F8B42}" type="pres">
      <dgm:prSet presAssocID="{E5EFEAC4-C390-4FCA-9886-592893A1E190}" presName="spaceRect" presStyleCnt="0"/>
      <dgm:spPr/>
    </dgm:pt>
    <dgm:pt modelId="{0329349C-63A8-4A30-94D9-F3E3C262DB77}" type="pres">
      <dgm:prSet presAssocID="{E5EFEAC4-C390-4FCA-9886-592893A1E19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3D81B1E-ED1E-4D16-81D7-FB56EC3834FF}" type="presOf" srcId="{60BCCF3C-0C08-4A91-BCEB-FE359610132C}" destId="{B80D6926-A1CD-493F-9046-CA82E227E009}" srcOrd="0" destOrd="0" presId="urn:microsoft.com/office/officeart/2018/2/layout/IconVerticalSolidList"/>
    <dgm:cxn modelId="{314F3723-3747-4A9B-A0FD-91B9D651E015}" srcId="{2FC979AA-5B58-4FB1-BDD7-ED5BBE475569}" destId="{60BCCF3C-0C08-4A91-BCEB-FE359610132C}" srcOrd="1" destOrd="0" parTransId="{2AE66425-3DD4-4028-84D2-6DCD50372F5C}" sibTransId="{93FDF911-3B04-4C9F-917A-45CAA0B7E538}"/>
    <dgm:cxn modelId="{E19C2529-2616-49F8-BF84-2522DDF8C077}" type="presOf" srcId="{E5EFEAC4-C390-4FCA-9886-592893A1E190}" destId="{0329349C-63A8-4A30-94D9-F3E3C262DB77}" srcOrd="0" destOrd="0" presId="urn:microsoft.com/office/officeart/2018/2/layout/IconVerticalSolidList"/>
    <dgm:cxn modelId="{9C670171-15FC-4F22-81B6-DEAD76829FC5}" srcId="{2FC979AA-5B58-4FB1-BDD7-ED5BBE475569}" destId="{E5EFEAC4-C390-4FCA-9886-592893A1E190}" srcOrd="2" destOrd="0" parTransId="{49E7DE8F-8DBE-4678-B692-3B709C5B8FFA}" sibTransId="{9F6E769F-915B-4FFD-86D5-F52A56256DD2}"/>
    <dgm:cxn modelId="{47E915A8-5BCA-4FB3-A79C-7463CFD4FEC7}" type="presOf" srcId="{2FC979AA-5B58-4FB1-BDD7-ED5BBE475569}" destId="{7909DE88-B572-4DDB-A063-99C9B62AD9E9}" srcOrd="0" destOrd="0" presId="urn:microsoft.com/office/officeart/2018/2/layout/IconVerticalSolidList"/>
    <dgm:cxn modelId="{1E7985DE-6BE8-46FB-9859-E8A304DEC318}" srcId="{2FC979AA-5B58-4FB1-BDD7-ED5BBE475569}" destId="{8EDCAC51-06B4-485B-A7A5-D7893A0663AC}" srcOrd="0" destOrd="0" parTransId="{58E4A618-BC64-4669-B586-EA8E10F790DE}" sibTransId="{D8A8A8E4-E205-4498-B313-DF93CCEDB437}"/>
    <dgm:cxn modelId="{0A130AED-5185-4B83-AC81-6FBA5D0C2884}" type="presOf" srcId="{8EDCAC51-06B4-485B-A7A5-D7893A0663AC}" destId="{55409B77-416F-4326-AE97-17C1ABE179CE}" srcOrd="0" destOrd="0" presId="urn:microsoft.com/office/officeart/2018/2/layout/IconVerticalSolidList"/>
    <dgm:cxn modelId="{7AEB4F04-8F98-4F39-B627-B8FA0005C0A5}" type="presParOf" srcId="{7909DE88-B572-4DDB-A063-99C9B62AD9E9}" destId="{7222445D-9C4C-45D9-AFA4-0E47E800717B}" srcOrd="0" destOrd="0" presId="urn:microsoft.com/office/officeart/2018/2/layout/IconVerticalSolidList"/>
    <dgm:cxn modelId="{A516A0C5-E68D-4CF3-8139-05888FE18BA6}" type="presParOf" srcId="{7222445D-9C4C-45D9-AFA4-0E47E800717B}" destId="{926D80A9-50AD-43E9-8C78-212A999A2938}" srcOrd="0" destOrd="0" presId="urn:microsoft.com/office/officeart/2018/2/layout/IconVerticalSolidList"/>
    <dgm:cxn modelId="{5F876696-E081-4CB4-A6F8-9FAFD8F26D1C}" type="presParOf" srcId="{7222445D-9C4C-45D9-AFA4-0E47E800717B}" destId="{A82E989C-195D-47BA-AFA4-8D7DED46E111}" srcOrd="1" destOrd="0" presId="urn:microsoft.com/office/officeart/2018/2/layout/IconVerticalSolidList"/>
    <dgm:cxn modelId="{E9DB099A-A8CC-4755-8FD8-C4832960848B}" type="presParOf" srcId="{7222445D-9C4C-45D9-AFA4-0E47E800717B}" destId="{7B8F4FB2-C130-477D-8CE5-3148691B2CB1}" srcOrd="2" destOrd="0" presId="urn:microsoft.com/office/officeart/2018/2/layout/IconVerticalSolidList"/>
    <dgm:cxn modelId="{B97F39C4-6696-461C-95AF-8BCCF09F5C44}" type="presParOf" srcId="{7222445D-9C4C-45D9-AFA4-0E47E800717B}" destId="{55409B77-416F-4326-AE97-17C1ABE179CE}" srcOrd="3" destOrd="0" presId="urn:microsoft.com/office/officeart/2018/2/layout/IconVerticalSolidList"/>
    <dgm:cxn modelId="{AE3B089A-4392-4F47-8214-D8F422A4FE9A}" type="presParOf" srcId="{7909DE88-B572-4DDB-A063-99C9B62AD9E9}" destId="{E845C3CC-9A24-4A74-B747-8D4F42A3EAE4}" srcOrd="1" destOrd="0" presId="urn:microsoft.com/office/officeart/2018/2/layout/IconVerticalSolidList"/>
    <dgm:cxn modelId="{7FD5F597-93BE-43B9-9CEC-71FF85455D74}" type="presParOf" srcId="{7909DE88-B572-4DDB-A063-99C9B62AD9E9}" destId="{0870BA7D-A471-43CF-9746-CFB285365EDF}" srcOrd="2" destOrd="0" presId="urn:microsoft.com/office/officeart/2018/2/layout/IconVerticalSolidList"/>
    <dgm:cxn modelId="{6F255A0D-F025-400A-8960-D8559073415A}" type="presParOf" srcId="{0870BA7D-A471-43CF-9746-CFB285365EDF}" destId="{3A2538E8-ED5F-4FAF-9468-1E600F9A0573}" srcOrd="0" destOrd="0" presId="urn:microsoft.com/office/officeart/2018/2/layout/IconVerticalSolidList"/>
    <dgm:cxn modelId="{3EBA99E0-2EB9-4361-886C-5C9D616AA42A}" type="presParOf" srcId="{0870BA7D-A471-43CF-9746-CFB285365EDF}" destId="{D9359611-6DB7-4F4E-AFF0-824E503C9370}" srcOrd="1" destOrd="0" presId="urn:microsoft.com/office/officeart/2018/2/layout/IconVerticalSolidList"/>
    <dgm:cxn modelId="{DD7BC120-79BD-4A0B-BADB-01953967EF19}" type="presParOf" srcId="{0870BA7D-A471-43CF-9746-CFB285365EDF}" destId="{B3240A95-12E4-4B02-BB91-237C6D9BD06A}" srcOrd="2" destOrd="0" presId="urn:microsoft.com/office/officeart/2018/2/layout/IconVerticalSolidList"/>
    <dgm:cxn modelId="{C5D9E71F-BFEB-45C0-ADB9-CFA18A2E7B15}" type="presParOf" srcId="{0870BA7D-A471-43CF-9746-CFB285365EDF}" destId="{B80D6926-A1CD-493F-9046-CA82E227E009}" srcOrd="3" destOrd="0" presId="urn:microsoft.com/office/officeart/2018/2/layout/IconVerticalSolidList"/>
    <dgm:cxn modelId="{0CAABE7B-14DB-41C3-B042-0AE5788BFDDA}" type="presParOf" srcId="{7909DE88-B572-4DDB-A063-99C9B62AD9E9}" destId="{1E582881-2BA8-44BD-ACD1-6959B1248596}" srcOrd="3" destOrd="0" presId="urn:microsoft.com/office/officeart/2018/2/layout/IconVerticalSolidList"/>
    <dgm:cxn modelId="{9214EC7E-D8B5-4F51-BA68-CF9510CC7A09}" type="presParOf" srcId="{7909DE88-B572-4DDB-A063-99C9B62AD9E9}" destId="{87871F68-F834-4A72-8F6F-E2A4E160D9B8}" srcOrd="4" destOrd="0" presId="urn:microsoft.com/office/officeart/2018/2/layout/IconVerticalSolidList"/>
    <dgm:cxn modelId="{E5EE758F-2AF8-4AD1-9A28-8F8F129F6B26}" type="presParOf" srcId="{87871F68-F834-4A72-8F6F-E2A4E160D9B8}" destId="{8ADF2E74-0545-4972-8E0B-AE1D5EEC8331}" srcOrd="0" destOrd="0" presId="urn:microsoft.com/office/officeart/2018/2/layout/IconVerticalSolidList"/>
    <dgm:cxn modelId="{FF91E6A5-8963-401E-97E4-1CC0171F83B3}" type="presParOf" srcId="{87871F68-F834-4A72-8F6F-E2A4E160D9B8}" destId="{DC0047B8-3383-453D-801B-BB922244B9C8}" srcOrd="1" destOrd="0" presId="urn:microsoft.com/office/officeart/2018/2/layout/IconVerticalSolidList"/>
    <dgm:cxn modelId="{C2862B91-656E-42E3-9407-95F7494B586E}" type="presParOf" srcId="{87871F68-F834-4A72-8F6F-E2A4E160D9B8}" destId="{AFA4B2CE-2920-4F40-88BA-AADF239F8B42}" srcOrd="2" destOrd="0" presId="urn:microsoft.com/office/officeart/2018/2/layout/IconVerticalSolidList"/>
    <dgm:cxn modelId="{8068025A-8DCA-469E-91FC-F7E208EDADCA}" type="presParOf" srcId="{87871F68-F834-4A72-8F6F-E2A4E160D9B8}" destId="{0329349C-63A8-4A30-94D9-F3E3C262DB7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52D70-9323-4FF5-ABE7-14688303DF48}">
      <dsp:nvSpPr>
        <dsp:cNvPr id="0" name=""/>
        <dsp:cNvSpPr/>
      </dsp:nvSpPr>
      <dsp:spPr>
        <a:xfrm>
          <a:off x="0" y="0"/>
          <a:ext cx="3519656" cy="11332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• The Innovation: Project HELIOS—a leap forward in glasses-free holographic surgical design and advanced bioprinting.</a:t>
          </a:r>
        </a:p>
      </dsp:txBody>
      <dsp:txXfrm>
        <a:off x="33193" y="33193"/>
        <a:ext cx="2296751" cy="1066900"/>
      </dsp:txXfrm>
    </dsp:sp>
    <dsp:sp modelId="{76C8146D-0CAB-47D1-ACF6-12920F447E1A}">
      <dsp:nvSpPr>
        <dsp:cNvPr id="0" name=""/>
        <dsp:cNvSpPr/>
      </dsp:nvSpPr>
      <dsp:spPr>
        <a:xfrm>
          <a:off x="310557" y="1322167"/>
          <a:ext cx="3519656" cy="11332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• The Foundation: The "Pacific Bridge"—a strategic dual-location corporate expansion to drive R&amp;D and global operations.</a:t>
          </a:r>
        </a:p>
      </dsp:txBody>
      <dsp:txXfrm>
        <a:off x="343750" y="1355360"/>
        <a:ext cx="2406076" cy="1066900"/>
      </dsp:txXfrm>
    </dsp:sp>
    <dsp:sp modelId="{6F6B8466-6FA3-488F-8352-51800137AFB0}">
      <dsp:nvSpPr>
        <dsp:cNvPr id="0" name=""/>
        <dsp:cNvSpPr/>
      </dsp:nvSpPr>
      <dsp:spPr>
        <a:xfrm>
          <a:off x="621115" y="2644335"/>
          <a:ext cx="3519656" cy="11332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• The Security: Uncompromising data integrity powered by our proprietary Neural-Ledger blockchain and enterprise-grade hardware.</a:t>
          </a:r>
        </a:p>
      </dsp:txBody>
      <dsp:txXfrm>
        <a:off x="654308" y="2677528"/>
        <a:ext cx="2406076" cy="1066900"/>
      </dsp:txXfrm>
    </dsp:sp>
    <dsp:sp modelId="{FFC1DE31-2F95-4AE9-B55D-F5FC2457DA57}">
      <dsp:nvSpPr>
        <dsp:cNvPr id="0" name=""/>
        <dsp:cNvSpPr/>
      </dsp:nvSpPr>
      <dsp:spPr>
        <a:xfrm>
          <a:off x="2783019" y="859409"/>
          <a:ext cx="736636" cy="736636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2948762" y="859409"/>
        <a:ext cx="405150" cy="554319"/>
      </dsp:txXfrm>
    </dsp:sp>
    <dsp:sp modelId="{FDF69000-A472-4543-BEED-7AB647F8D4B8}">
      <dsp:nvSpPr>
        <dsp:cNvPr id="0" name=""/>
        <dsp:cNvSpPr/>
      </dsp:nvSpPr>
      <dsp:spPr>
        <a:xfrm>
          <a:off x="3093577" y="2174021"/>
          <a:ext cx="736636" cy="736636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3259320" y="2174021"/>
        <a:ext cx="405150" cy="5543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2C77B-2D86-4F37-8B9E-2A53CEDA7B74}">
      <dsp:nvSpPr>
        <dsp:cNvPr id="0" name=""/>
        <dsp:cNvSpPr/>
      </dsp:nvSpPr>
      <dsp:spPr>
        <a:xfrm>
          <a:off x="564" y="1154906"/>
          <a:ext cx="1982036" cy="12585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205B5-8140-4F87-A0B7-E01EFFE49BA7}">
      <dsp:nvSpPr>
        <dsp:cNvPr id="0" name=""/>
        <dsp:cNvSpPr/>
      </dsp:nvSpPr>
      <dsp:spPr>
        <a:xfrm>
          <a:off x="220790" y="1364121"/>
          <a:ext cx="1982036" cy="1258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• Corporate Headquarters: Irvine, California. Serving as the central command for business operations and strategic partnerships.</a:t>
          </a:r>
        </a:p>
      </dsp:txBody>
      <dsp:txXfrm>
        <a:off x="257653" y="1400984"/>
        <a:ext cx="1908310" cy="1184867"/>
      </dsp:txXfrm>
    </dsp:sp>
    <dsp:sp modelId="{E9456833-960F-44F0-9105-139D4B579CB8}">
      <dsp:nvSpPr>
        <dsp:cNvPr id="0" name=""/>
        <dsp:cNvSpPr/>
      </dsp:nvSpPr>
      <dsp:spPr>
        <a:xfrm>
          <a:off x="2423054" y="1154906"/>
          <a:ext cx="1982036" cy="12585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C9A740-E443-4DED-AE99-4AF3619059BE}">
      <dsp:nvSpPr>
        <dsp:cNvPr id="0" name=""/>
        <dsp:cNvSpPr/>
      </dsp:nvSpPr>
      <dsp:spPr>
        <a:xfrm>
          <a:off x="2643280" y="1364121"/>
          <a:ext cx="1982036" cy="1258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• Secondary R&amp;D Hub: Maui, Hawaii. A dedicated facility focused on continuous innovation and technology refinement.</a:t>
          </a:r>
        </a:p>
      </dsp:txBody>
      <dsp:txXfrm>
        <a:off x="2680143" y="1400984"/>
        <a:ext cx="1908310" cy="11848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8C869-D240-472D-AF6E-00399EDDE6CA}">
      <dsp:nvSpPr>
        <dsp:cNvPr id="0" name=""/>
        <dsp:cNvSpPr/>
      </dsp:nvSpPr>
      <dsp:spPr>
        <a:xfrm>
          <a:off x="0" y="394082"/>
          <a:ext cx="4802188" cy="15110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The core initiative of CDVS, designed to revolutionize surgical planning and execution.</a:t>
          </a:r>
        </a:p>
      </dsp:txBody>
      <dsp:txXfrm>
        <a:off x="73764" y="467846"/>
        <a:ext cx="4654660" cy="1363527"/>
      </dsp:txXfrm>
    </dsp:sp>
    <dsp:sp modelId="{236CA3D8-051B-4364-9E03-F8A1EA3DD091}">
      <dsp:nvSpPr>
        <dsp:cNvPr id="0" name=""/>
        <dsp:cNvSpPr/>
      </dsp:nvSpPr>
      <dsp:spPr>
        <a:xfrm>
          <a:off x="0" y="1965617"/>
          <a:ext cx="4802188" cy="15110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Powered by our proprietary stacked neural networks to process vast amounts of complex medical data in real-time.</a:t>
          </a:r>
        </a:p>
      </dsp:txBody>
      <dsp:txXfrm>
        <a:off x="73764" y="2039381"/>
        <a:ext cx="4654660" cy="13635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5E3C1-565F-4EED-B5B2-F4352D9CC298}">
      <dsp:nvSpPr>
        <dsp:cNvPr id="0" name=""/>
        <dsp:cNvSpPr/>
      </dsp:nvSpPr>
      <dsp:spPr>
        <a:xfrm>
          <a:off x="0" y="642"/>
          <a:ext cx="6832212" cy="15038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9CBEC-AA17-427A-94FD-48D05892B935}">
      <dsp:nvSpPr>
        <dsp:cNvPr id="0" name=""/>
        <dsp:cNvSpPr/>
      </dsp:nvSpPr>
      <dsp:spPr>
        <a:xfrm>
          <a:off x="454916" y="339010"/>
          <a:ext cx="827120" cy="8271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2C7F4-E74F-4A7D-827A-D78345A9776F}">
      <dsp:nvSpPr>
        <dsp:cNvPr id="0" name=""/>
        <dsp:cNvSpPr/>
      </dsp:nvSpPr>
      <dsp:spPr>
        <a:xfrm>
          <a:off x="1736952" y="642"/>
          <a:ext cx="5095259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• True glasses-free holographic interfaces.</a:t>
          </a:r>
        </a:p>
      </dsp:txBody>
      <dsp:txXfrm>
        <a:off x="1736952" y="642"/>
        <a:ext cx="5095259" cy="1503855"/>
      </dsp:txXfrm>
    </dsp:sp>
    <dsp:sp modelId="{AF7D2CE6-F4C1-41CE-951B-34705558460A}">
      <dsp:nvSpPr>
        <dsp:cNvPr id="0" name=""/>
        <dsp:cNvSpPr/>
      </dsp:nvSpPr>
      <dsp:spPr>
        <a:xfrm>
          <a:off x="0" y="1880461"/>
          <a:ext cx="6832212" cy="15038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0D38CF-8A86-43EB-AED8-FDA84D36E342}">
      <dsp:nvSpPr>
        <dsp:cNvPr id="0" name=""/>
        <dsp:cNvSpPr/>
      </dsp:nvSpPr>
      <dsp:spPr>
        <a:xfrm>
          <a:off x="454916" y="2218829"/>
          <a:ext cx="827120" cy="8271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4DB20B-F380-4048-9C3A-364002CAE945}">
      <dsp:nvSpPr>
        <dsp:cNvPr id="0" name=""/>
        <dsp:cNvSpPr/>
      </dsp:nvSpPr>
      <dsp:spPr>
        <a:xfrm>
          <a:off x="1736952" y="1880461"/>
          <a:ext cx="5095259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• Allows surgical teams to interact with high-fidelity, patient-specific models without the hindrance of VR/AR headsets.</a:t>
          </a:r>
        </a:p>
      </dsp:txBody>
      <dsp:txXfrm>
        <a:off x="1736952" y="1880461"/>
        <a:ext cx="5095259" cy="1503855"/>
      </dsp:txXfrm>
    </dsp:sp>
    <dsp:sp modelId="{6DC8C445-165D-40DD-A670-BD363434A289}">
      <dsp:nvSpPr>
        <dsp:cNvPr id="0" name=""/>
        <dsp:cNvSpPr/>
      </dsp:nvSpPr>
      <dsp:spPr>
        <a:xfrm>
          <a:off x="0" y="3760280"/>
          <a:ext cx="6832212" cy="15038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23010-A438-4F5A-8919-C1B6457B1220}">
      <dsp:nvSpPr>
        <dsp:cNvPr id="0" name=""/>
        <dsp:cNvSpPr/>
      </dsp:nvSpPr>
      <dsp:spPr>
        <a:xfrm>
          <a:off x="454916" y="4098648"/>
          <a:ext cx="827120" cy="8271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87E4E5-D8B5-496C-A853-6D24E2E10B84}">
      <dsp:nvSpPr>
        <dsp:cNvPr id="0" name=""/>
        <dsp:cNvSpPr/>
      </dsp:nvSpPr>
      <dsp:spPr>
        <a:xfrm>
          <a:off x="1736952" y="3760280"/>
          <a:ext cx="5095259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• Enhances pre-operative planning, reducing surgical risk and improving patient outcomes.</a:t>
          </a:r>
        </a:p>
      </dsp:txBody>
      <dsp:txXfrm>
        <a:off x="1736952" y="3760280"/>
        <a:ext cx="5095259" cy="15038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0B2DE-54F8-482B-A6B2-CDC2D86525BB}">
      <dsp:nvSpPr>
        <dsp:cNvPr id="0" name=""/>
        <dsp:cNvSpPr/>
      </dsp:nvSpPr>
      <dsp:spPr>
        <a:xfrm>
          <a:off x="0" y="0"/>
          <a:ext cx="7578090" cy="11658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• Kevin R. Turner: Driving overall corporate strategy and technological architecture.</a:t>
          </a:r>
        </a:p>
      </dsp:txBody>
      <dsp:txXfrm>
        <a:off x="34147" y="34147"/>
        <a:ext cx="6320035" cy="1097566"/>
      </dsp:txXfrm>
    </dsp:sp>
    <dsp:sp modelId="{94DD2FE9-2687-42FD-B315-936CAEAE91D4}">
      <dsp:nvSpPr>
        <dsp:cNvPr id="0" name=""/>
        <dsp:cNvSpPr/>
      </dsp:nvSpPr>
      <dsp:spPr>
        <a:xfrm>
          <a:off x="668654" y="1360170"/>
          <a:ext cx="7578090" cy="11658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• Corazon M. Macario: Executive Vice President &amp; Head of SE Asia Liaison, expanding our global operational reach.</a:t>
          </a:r>
        </a:p>
      </dsp:txBody>
      <dsp:txXfrm>
        <a:off x="702801" y="1394317"/>
        <a:ext cx="6083332" cy="1097566"/>
      </dsp:txXfrm>
    </dsp:sp>
    <dsp:sp modelId="{0E8AB16D-A62B-4F02-9779-E1BBCF75B353}">
      <dsp:nvSpPr>
        <dsp:cNvPr id="0" name=""/>
        <dsp:cNvSpPr/>
      </dsp:nvSpPr>
      <dsp:spPr>
        <a:xfrm>
          <a:off x="1337309" y="2720340"/>
          <a:ext cx="7578090" cy="11658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• Dylan Chang: Executive Director of Logistics, ensuring seamless integration across the Pacific Bridge.</a:t>
          </a:r>
        </a:p>
      </dsp:txBody>
      <dsp:txXfrm>
        <a:off x="1371456" y="2754487"/>
        <a:ext cx="6083332" cy="1097566"/>
      </dsp:txXfrm>
    </dsp:sp>
    <dsp:sp modelId="{4CF638C9-E69D-490B-8FBA-40A9D9CC2F56}">
      <dsp:nvSpPr>
        <dsp:cNvPr id="0" name=""/>
        <dsp:cNvSpPr/>
      </dsp:nvSpPr>
      <dsp:spPr>
        <a:xfrm>
          <a:off x="6820281" y="884110"/>
          <a:ext cx="757809" cy="75780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6990788" y="884110"/>
        <a:ext cx="416795" cy="570251"/>
      </dsp:txXfrm>
    </dsp:sp>
    <dsp:sp modelId="{E9341CCB-DCEE-4045-9E28-CAF29922E838}">
      <dsp:nvSpPr>
        <dsp:cNvPr id="0" name=""/>
        <dsp:cNvSpPr/>
      </dsp:nvSpPr>
      <dsp:spPr>
        <a:xfrm>
          <a:off x="7488936" y="2236508"/>
          <a:ext cx="757809" cy="75780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/>
        </a:p>
      </dsp:txBody>
      <dsp:txXfrm>
        <a:off x="7659443" y="2236508"/>
        <a:ext cx="416795" cy="5702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140BD0-9051-4EEA-9B2B-0295DC88E7D4}">
      <dsp:nvSpPr>
        <dsp:cNvPr id="0" name=""/>
        <dsp:cNvSpPr/>
      </dsp:nvSpPr>
      <dsp:spPr>
        <a:xfrm>
          <a:off x="651355" y="60131"/>
          <a:ext cx="1852875" cy="185287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C4F0E4-B6DD-44E1-8D36-13C92FAF82F6}">
      <dsp:nvSpPr>
        <dsp:cNvPr id="0" name=""/>
        <dsp:cNvSpPr/>
      </dsp:nvSpPr>
      <dsp:spPr>
        <a:xfrm>
          <a:off x="1046230" y="455006"/>
          <a:ext cx="1063125" cy="106312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20DDCF-FD9E-4E23-86A0-0545E050C90B}">
      <dsp:nvSpPr>
        <dsp:cNvPr id="0" name=""/>
        <dsp:cNvSpPr/>
      </dsp:nvSpPr>
      <dsp:spPr>
        <a:xfrm>
          <a:off x="59043" y="2490132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• Actively pursuing strategic grants from the State of California, the City of Irvine, and targeted federal programs.</a:t>
          </a:r>
        </a:p>
      </dsp:txBody>
      <dsp:txXfrm>
        <a:off x="59043" y="2490132"/>
        <a:ext cx="3037500" cy="720000"/>
      </dsp:txXfrm>
    </dsp:sp>
    <dsp:sp modelId="{DFE2DB19-180B-4896-A887-F4A33161E6B5}">
      <dsp:nvSpPr>
        <dsp:cNvPr id="0" name=""/>
        <dsp:cNvSpPr/>
      </dsp:nvSpPr>
      <dsp:spPr>
        <a:xfrm>
          <a:off x="4220418" y="60131"/>
          <a:ext cx="1852875" cy="185287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AA00E-C65E-4DC3-9937-4D060B96A100}">
      <dsp:nvSpPr>
        <dsp:cNvPr id="0" name=""/>
        <dsp:cNvSpPr/>
      </dsp:nvSpPr>
      <dsp:spPr>
        <a:xfrm>
          <a:off x="4615293" y="455006"/>
          <a:ext cx="1063125" cy="106312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39DF78-29FE-453B-9561-4DC670F6CFD2}">
      <dsp:nvSpPr>
        <dsp:cNvPr id="0" name=""/>
        <dsp:cNvSpPr/>
      </dsp:nvSpPr>
      <dsp:spPr>
        <a:xfrm>
          <a:off x="3628105" y="2490132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• Establishing the Irvine HQ infrastructure as the immediate priority.</a:t>
          </a:r>
        </a:p>
      </dsp:txBody>
      <dsp:txXfrm>
        <a:off x="3628105" y="2490132"/>
        <a:ext cx="3037500" cy="720000"/>
      </dsp:txXfrm>
    </dsp:sp>
    <dsp:sp modelId="{61F718C6-E7F2-4FED-BB1B-EC781121FA2D}">
      <dsp:nvSpPr>
        <dsp:cNvPr id="0" name=""/>
        <dsp:cNvSpPr/>
      </dsp:nvSpPr>
      <dsp:spPr>
        <a:xfrm>
          <a:off x="7789480" y="60131"/>
          <a:ext cx="1852875" cy="185287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30941C-F927-42FF-BCAF-5750C5BA6D61}">
      <dsp:nvSpPr>
        <dsp:cNvPr id="0" name=""/>
        <dsp:cNvSpPr/>
      </dsp:nvSpPr>
      <dsp:spPr>
        <a:xfrm>
          <a:off x="8184355" y="455006"/>
          <a:ext cx="1063125" cy="1063125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B6CB64-74B0-443D-95B9-A3F121224318}">
      <dsp:nvSpPr>
        <dsp:cNvPr id="0" name=""/>
        <dsp:cNvSpPr/>
      </dsp:nvSpPr>
      <dsp:spPr>
        <a:xfrm>
          <a:off x="7197168" y="2490132"/>
          <a:ext cx="3037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200" kern="1200"/>
            <a:t>• Initiating preliminary R&amp;D staging for the Maui facility.</a:t>
          </a:r>
        </a:p>
      </dsp:txBody>
      <dsp:txXfrm>
        <a:off x="7197168" y="2490132"/>
        <a:ext cx="3037500" cy="7200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D80A9-50AD-43E9-8C78-212A999A2938}">
      <dsp:nvSpPr>
        <dsp:cNvPr id="0" name=""/>
        <dsp:cNvSpPr/>
      </dsp:nvSpPr>
      <dsp:spPr>
        <a:xfrm>
          <a:off x="0" y="642"/>
          <a:ext cx="6832212" cy="15038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2E989C-195D-47BA-AFA4-8D7DED46E111}">
      <dsp:nvSpPr>
        <dsp:cNvPr id="0" name=""/>
        <dsp:cNvSpPr/>
      </dsp:nvSpPr>
      <dsp:spPr>
        <a:xfrm>
          <a:off x="454916" y="339010"/>
          <a:ext cx="827120" cy="8271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09B77-416F-4326-AE97-17C1ABE179CE}">
      <dsp:nvSpPr>
        <dsp:cNvPr id="0" name=""/>
        <dsp:cNvSpPr/>
      </dsp:nvSpPr>
      <dsp:spPr>
        <a:xfrm>
          <a:off x="1736952" y="642"/>
          <a:ext cx="5095259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• Virtual Precision. Dynamic Vitality.</a:t>
          </a:r>
        </a:p>
      </dsp:txBody>
      <dsp:txXfrm>
        <a:off x="1736952" y="642"/>
        <a:ext cx="5095259" cy="1503855"/>
      </dsp:txXfrm>
    </dsp:sp>
    <dsp:sp modelId="{3A2538E8-ED5F-4FAF-9468-1E600F9A0573}">
      <dsp:nvSpPr>
        <dsp:cNvPr id="0" name=""/>
        <dsp:cNvSpPr/>
      </dsp:nvSpPr>
      <dsp:spPr>
        <a:xfrm>
          <a:off x="0" y="1880461"/>
          <a:ext cx="6832212" cy="15038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359611-6DB7-4F4E-AFF0-824E503C9370}">
      <dsp:nvSpPr>
        <dsp:cNvPr id="0" name=""/>
        <dsp:cNvSpPr/>
      </dsp:nvSpPr>
      <dsp:spPr>
        <a:xfrm>
          <a:off x="454916" y="2218829"/>
          <a:ext cx="827120" cy="8271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0D6926-A1CD-493F-9046-CA82E227E009}">
      <dsp:nvSpPr>
        <dsp:cNvPr id="0" name=""/>
        <dsp:cNvSpPr/>
      </dsp:nvSpPr>
      <dsp:spPr>
        <a:xfrm>
          <a:off x="1736952" y="1880461"/>
          <a:ext cx="5095259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• Floor open for questions regarding technology, infrastructure, or strategic partnerships.</a:t>
          </a:r>
        </a:p>
      </dsp:txBody>
      <dsp:txXfrm>
        <a:off x="1736952" y="1880461"/>
        <a:ext cx="5095259" cy="1503855"/>
      </dsp:txXfrm>
    </dsp:sp>
    <dsp:sp modelId="{8ADF2E74-0545-4972-8E0B-AE1D5EEC8331}">
      <dsp:nvSpPr>
        <dsp:cNvPr id="0" name=""/>
        <dsp:cNvSpPr/>
      </dsp:nvSpPr>
      <dsp:spPr>
        <a:xfrm>
          <a:off x="0" y="3760280"/>
          <a:ext cx="6832212" cy="150385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0047B8-3383-453D-801B-BB922244B9C8}">
      <dsp:nvSpPr>
        <dsp:cNvPr id="0" name=""/>
        <dsp:cNvSpPr/>
      </dsp:nvSpPr>
      <dsp:spPr>
        <a:xfrm>
          <a:off x="454916" y="4098648"/>
          <a:ext cx="827120" cy="82712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9349C-63A8-4A30-94D9-F3E3C262DB77}">
      <dsp:nvSpPr>
        <dsp:cNvPr id="0" name=""/>
        <dsp:cNvSpPr/>
      </dsp:nvSpPr>
      <dsp:spPr>
        <a:xfrm>
          <a:off x="1736952" y="3760280"/>
          <a:ext cx="5095259" cy="15038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9158" tIns="159158" rIns="159158" bIns="159158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• CDVS Contact Information</a:t>
          </a:r>
        </a:p>
      </dsp:txBody>
      <dsp:txXfrm>
        <a:off x="1736952" y="3760280"/>
        <a:ext cx="5095259" cy="1503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19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25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2332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32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5037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50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19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06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9AD0-B66B-4A4F-44A2-68DA5A032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59269-21B2-5E99-9892-7CCF128FB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B9DE1-F817-284A-25E3-37EFFCB6F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1DF11E-E560-9192-74BC-27B599C74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10B32-4D4B-DA6E-FC01-6B1E1718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92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21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99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85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18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0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723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1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1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93BBD-D734-48D4-8992-975EC7D97896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8DA7C98-E26B-4609-BD98-9C5C3793F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93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1159DA76-94C6-4F1D-9949-F4A14690C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 descr="Overhead shot of a bridge over water">
            <a:extLst>
              <a:ext uri="{FF2B5EF4-FFF2-40B4-BE49-F238E27FC236}">
                <a16:creationId xmlns:a16="http://schemas.microsoft.com/office/drawing/2014/main" id="{A16BEEEB-26EC-5932-BD62-B0186CFF9C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12499" b="12501"/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6AD535-F20B-005A-F9CC-AB496F3BE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4775200"/>
            <a:ext cx="8915399" cy="8234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92D050"/>
                </a:solidFill>
              </a:rPr>
              <a:t>Project HELIOS </a:t>
            </a:r>
            <a:r>
              <a:rPr lang="en-US" sz="3100" dirty="0">
                <a:solidFill>
                  <a:schemeClr val="tx1"/>
                </a:solidFill>
              </a:rPr>
              <a:t>&amp; </a:t>
            </a:r>
            <a:r>
              <a:rPr lang="en-US" sz="3100" dirty="0">
                <a:solidFill>
                  <a:srgbClr val="00B0F0"/>
                </a:solidFill>
              </a:rPr>
              <a:t>The Pacific Bridge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12BB77-C107-1A25-415F-7DD2684F1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5752581"/>
            <a:ext cx="4966619" cy="82344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100" dirty="0"/>
              <a:t>Creative Dynamic Virtual Systems, Inc. (CDVS)</a:t>
            </a:r>
          </a:p>
          <a:p>
            <a:pPr>
              <a:lnSpc>
                <a:spcPct val="90000"/>
              </a:lnSpc>
            </a:pPr>
            <a:r>
              <a:rPr lang="en-US" sz="1100" dirty="0"/>
              <a:t>Kevin R. Turner | Founder, Chairman, President &amp; COO</a:t>
            </a:r>
          </a:p>
          <a:p>
            <a:pPr>
              <a:lnSpc>
                <a:spcPct val="90000"/>
              </a:lnSpc>
            </a:pPr>
            <a:r>
              <a:rPr lang="en-US" sz="1100" dirty="0"/>
              <a:t>Virtual Precision. Dynamic Vitality.</a:t>
            </a:r>
          </a:p>
        </p:txBody>
      </p:sp>
      <p:sp>
        <p:nvSpPr>
          <p:cNvPr id="61" name="Freeform 33">
            <a:extLst>
              <a:ext uri="{FF2B5EF4-FFF2-40B4-BE49-F238E27FC236}">
                <a16:creationId xmlns:a16="http://schemas.microsoft.com/office/drawing/2014/main" id="{4A879F7B-63BD-48FF-AD48-8CDC839A7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390E7-418F-44AD-0BCD-CCA1A60D5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" r="-2" b="297"/>
          <a:stretch>
            <a:fillRect/>
          </a:stretch>
        </p:blipFill>
        <p:spPr>
          <a:xfrm>
            <a:off x="2589213" y="634964"/>
            <a:ext cx="8915399" cy="385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1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9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83CFBA6-CE65-403A-9402-96B75FC89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59AF335C-09EE-4959-A2C9-B32F3C6C1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4CCE8C7-E8BB-47EB-BBC7-5E8948F8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665878D-6479-49F4-BD1C-D1BE63CAB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6400AEB-4991-4E07-8599-C36A9E354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0C2AEB7A-70D9-4DE7-B97A-0325DBC9F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FC03DDD2-9CC7-40B7-A632-50BF3E3F6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7F0B3262-F0EC-44D3-AA37-9552D248C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1839BD80-9BF2-49B4-BB03-B5AAB359B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BDC00C45-9216-4702-A31A-391B1D89C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FB0F70F-34B9-4938-B487-312A0BF0E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791D1EE1-5A08-47A7-8D44-0940DEF5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E04F3404-E41A-43F9-AC45-52EB0874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BC7BDB-967A-4559-AA14-041BCB87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A39F46EA-3E4A-46CA-BCB8-CA695ED3F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491A4A32-7F8C-4CA7-9281-9761F0357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46B02D76-3CD9-4DF5-A3AD-793E7204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579A2FB-E98B-4144-9D52-3A72BD8D1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65E500DD-EB71-44B5-A2FA-88E99643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04D6AAD6-45AE-454A-9206-8B90E8A26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F7399B13-8510-45F6-98C4-0F14C0B37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CA595445-6A38-4465-9A5D-9705388D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21D40BAF-4AE0-46F4-BD65-057F0DC66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B17F2D73-16DF-4138-B72D-E5B2047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DB8ABBC2-6C0C-4F6E-97EB-55B3B7B2F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7A49885E-6B05-41B6-B47F-9D24456F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BDADA868-08FE-425A-AEF9-B622F9373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4AE17B7F-6C2F-42A9-946F-8FF49617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E12C47-D285-F65A-5AB1-974D68E0D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Conclusion &amp; Questions</a:t>
            </a:r>
          </a:p>
        </p:txBody>
      </p:sp>
      <p:sp>
        <p:nvSpPr>
          <p:cNvPr id="43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60CBE16A-B304-C5C3-C68A-23435EDDFA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114250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0F79845-B3AA-2573-A250-8F42B10C9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903" y="103909"/>
            <a:ext cx="2123768" cy="212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66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" name="Group 426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99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8" name="Group 427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13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9" name="Rectangle 42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30" name="Freeform 11">
            <a:extLst>
              <a:ext uri="{FF2B5EF4-FFF2-40B4-BE49-F238E27FC236}">
                <a16:creationId xmlns:a16="http://schemas.microsoft.com/office/drawing/2014/main" id="{7326F4E6-9131-42DA-97B2-0BA8D1E2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F16EA-5BF6-BADE-1021-CC8E9213A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/>
              <a:t>Executive 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6417A3-8238-A42C-79A3-DD6846259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7" r="11367"/>
          <a:stretch/>
        </p:blipFill>
        <p:spPr>
          <a:xfrm>
            <a:off x="6091916" y="1734373"/>
            <a:ext cx="5451627" cy="3069212"/>
          </a:xfrm>
          <a:prstGeom prst="rect">
            <a:avLst/>
          </a:prstGeom>
        </p:spPr>
      </p:pic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600AFE8F-1CB0-8BD7-F10D-8B31B1E3B0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9050083"/>
              </p:ext>
            </p:extLst>
          </p:nvPr>
        </p:nvGraphicFramePr>
        <p:xfrm>
          <a:off x="1683956" y="2133600"/>
          <a:ext cx="4140772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00692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roup 1096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98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9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0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1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2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3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4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5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6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7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8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9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10" name="Group 1109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111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2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3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4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5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6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7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8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19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0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1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2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3" name="Rectangle 1122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24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DF158-795C-6BAF-627C-C393B30B8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1" r="-1" b="38934"/>
          <a:stretch>
            <a:fillRect/>
          </a:stretch>
        </p:blipFill>
        <p:spPr>
          <a:xfrm>
            <a:off x="4485555" y="10"/>
            <a:ext cx="7706444" cy="3428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8A16E2-45F0-4B7B-4859-ACCDE437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9" r="-1" b="23749"/>
          <a:stretch>
            <a:fillRect/>
          </a:stretch>
        </p:blipFill>
        <p:spPr>
          <a:xfrm>
            <a:off x="4485557" y="3429000"/>
            <a:ext cx="7706443" cy="3429000"/>
          </a:xfrm>
          <a:prstGeom prst="rect">
            <a:avLst/>
          </a:prstGeom>
        </p:spPr>
      </p:pic>
      <p:sp useBgFill="1">
        <p:nvSpPr>
          <p:cNvPr id="1125" name="Freeform: Shape 1124">
            <a:extLst>
              <a:ext uri="{FF2B5EF4-FFF2-40B4-BE49-F238E27FC236}">
                <a16:creationId xmlns:a16="http://schemas.microsoft.com/office/drawing/2014/main" id="{23C7736A-5A08-4021-9AB6-390DFF50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8170246" cy="6858000"/>
          </a:xfrm>
          <a:custGeom>
            <a:avLst/>
            <a:gdLst>
              <a:gd name="connsiteX0" fmla="*/ 4738960 w 8170246"/>
              <a:gd name="connsiteY0" fmla="*/ 0 h 6858000"/>
              <a:gd name="connsiteX1" fmla="*/ 4862151 w 8170246"/>
              <a:gd name="connsiteY1" fmla="*/ 0 h 6858000"/>
              <a:gd name="connsiteX2" fmla="*/ 8088169 w 8170246"/>
              <a:gd name="connsiteY2" fmla="*/ 3226735 h 6858000"/>
              <a:gd name="connsiteX3" fmla="*/ 8088169 w 8170246"/>
              <a:gd name="connsiteY3" fmla="*/ 3626507 h 6858000"/>
              <a:gd name="connsiteX4" fmla="*/ 4857393 w 8170246"/>
              <a:gd name="connsiteY4" fmla="*/ 6858000 h 6858000"/>
              <a:gd name="connsiteX5" fmla="*/ 4783581 w 8170246"/>
              <a:gd name="connsiteY5" fmla="*/ 6858000 h 6858000"/>
              <a:gd name="connsiteX6" fmla="*/ 4734202 w 8170246"/>
              <a:gd name="connsiteY6" fmla="*/ 6858000 h 6858000"/>
              <a:gd name="connsiteX7" fmla="*/ 7964978 w 8170246"/>
              <a:gd name="connsiteY7" fmla="*/ 3626507 h 6858000"/>
              <a:gd name="connsiteX8" fmla="*/ 7964978 w 8170246"/>
              <a:gd name="connsiteY8" fmla="*/ 3226735 h 6858000"/>
              <a:gd name="connsiteX9" fmla="*/ 4738960 w 8170246"/>
              <a:gd name="connsiteY9" fmla="*/ 0 h 6858000"/>
              <a:gd name="connsiteX10" fmla="*/ 0 w 8170246"/>
              <a:gd name="connsiteY10" fmla="*/ 0 h 6858000"/>
              <a:gd name="connsiteX11" fmla="*/ 98791 w 8170246"/>
              <a:gd name="connsiteY11" fmla="*/ 0 h 6858000"/>
              <a:gd name="connsiteX12" fmla="*/ 4456718 w 8170246"/>
              <a:gd name="connsiteY12" fmla="*/ 0 h 6858000"/>
              <a:gd name="connsiteX13" fmla="*/ 4603489 w 8170246"/>
              <a:gd name="connsiteY13" fmla="*/ 0 h 6858000"/>
              <a:gd name="connsiteX14" fmla="*/ 7829507 w 8170246"/>
              <a:gd name="connsiteY14" fmla="*/ 3226735 h 6858000"/>
              <a:gd name="connsiteX15" fmla="*/ 7829507 w 8170246"/>
              <a:gd name="connsiteY15" fmla="*/ 3626507 h 6858000"/>
              <a:gd name="connsiteX16" fmla="*/ 4598731 w 8170246"/>
              <a:gd name="connsiteY16" fmla="*/ 6858000 h 6858000"/>
              <a:gd name="connsiteX17" fmla="*/ 4540663 w 8170246"/>
              <a:gd name="connsiteY17" fmla="*/ 6858000 h 6858000"/>
              <a:gd name="connsiteX18" fmla="*/ 133398 w 8170246"/>
              <a:gd name="connsiteY18" fmla="*/ 6858000 h 6858000"/>
              <a:gd name="connsiteX19" fmla="*/ 0 w 8170246"/>
              <a:gd name="connsiteY1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70246" h="6858000">
                <a:moveTo>
                  <a:pt x="4738960" y="0"/>
                </a:moveTo>
                <a:lnTo>
                  <a:pt x="4862151" y="0"/>
                </a:lnTo>
                <a:cubicBezTo>
                  <a:pt x="4862151" y="0"/>
                  <a:pt x="4862151" y="0"/>
                  <a:pt x="8088169" y="3226735"/>
                </a:cubicBezTo>
                <a:cubicBezTo>
                  <a:pt x="8197606" y="3336196"/>
                  <a:pt x="8197606" y="3517045"/>
                  <a:pt x="8088169" y="3626507"/>
                </a:cubicBezTo>
                <a:cubicBezTo>
                  <a:pt x="8088169" y="3626507"/>
                  <a:pt x="8088169" y="3626507"/>
                  <a:pt x="4857393" y="6858000"/>
                </a:cubicBezTo>
                <a:cubicBezTo>
                  <a:pt x="4857393" y="6858000"/>
                  <a:pt x="4857393" y="6858000"/>
                  <a:pt x="4783581" y="6858000"/>
                </a:cubicBezTo>
                <a:lnTo>
                  <a:pt x="4734202" y="6858000"/>
                </a:lnTo>
                <a:cubicBezTo>
                  <a:pt x="7964978" y="3626507"/>
                  <a:pt x="7964978" y="3626507"/>
                  <a:pt x="7964978" y="3626507"/>
                </a:cubicBezTo>
                <a:cubicBezTo>
                  <a:pt x="8074415" y="3517045"/>
                  <a:pt x="8074415" y="3336196"/>
                  <a:pt x="7964978" y="3226735"/>
                </a:cubicBezTo>
                <a:cubicBezTo>
                  <a:pt x="4738960" y="0"/>
                  <a:pt x="4738960" y="0"/>
                  <a:pt x="4738960" y="0"/>
                </a:cubicBezTo>
                <a:close/>
                <a:moveTo>
                  <a:pt x="0" y="0"/>
                </a:moveTo>
                <a:lnTo>
                  <a:pt x="98791" y="0"/>
                </a:lnTo>
                <a:cubicBezTo>
                  <a:pt x="1075904" y="0"/>
                  <a:pt x="2469401" y="0"/>
                  <a:pt x="4456718" y="0"/>
                </a:cubicBezTo>
                <a:lnTo>
                  <a:pt x="4603489" y="0"/>
                </a:lnTo>
                <a:cubicBezTo>
                  <a:pt x="4603489" y="0"/>
                  <a:pt x="4603489" y="0"/>
                  <a:pt x="7829507" y="3226735"/>
                </a:cubicBezTo>
                <a:cubicBezTo>
                  <a:pt x="7938944" y="3336196"/>
                  <a:pt x="7938944" y="3517045"/>
                  <a:pt x="7829507" y="3626507"/>
                </a:cubicBezTo>
                <a:cubicBezTo>
                  <a:pt x="7829507" y="3626507"/>
                  <a:pt x="7829507" y="3626507"/>
                  <a:pt x="4598731" y="6858000"/>
                </a:cubicBezTo>
                <a:lnTo>
                  <a:pt x="4540663" y="6858000"/>
                </a:lnTo>
                <a:cubicBezTo>
                  <a:pt x="4077749" y="6858000"/>
                  <a:pt x="2938270" y="6858000"/>
                  <a:pt x="133398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92CBBE-7CA8-5254-0FF9-BA974C21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25" y="624110"/>
            <a:ext cx="4623955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Strategic Dual-Location Synergy</a:t>
            </a:r>
          </a:p>
        </p:txBody>
      </p:sp>
      <p:sp>
        <p:nvSpPr>
          <p:cNvPr id="1126" name="Rectangle 1125">
            <a:extLst>
              <a:ext uri="{FF2B5EF4-FFF2-40B4-BE49-F238E27FC236}">
                <a16:creationId xmlns:a16="http://schemas.microsoft.com/office/drawing/2014/main" id="{433DF4D3-8A35-461A-ABE0-F56B78A13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1EF99A14-83E5-29F6-F4BB-0A1262067C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3199018"/>
              </p:ext>
            </p:extLst>
          </p:nvPr>
        </p:nvGraphicFramePr>
        <p:xfrm>
          <a:off x="531812" y="2133600"/>
          <a:ext cx="4625882" cy="3777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52142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7" name="Freeform 11">
            <a:extLst>
              <a:ext uri="{FF2B5EF4-FFF2-40B4-BE49-F238E27FC236}">
                <a16:creationId xmlns:a16="http://schemas.microsoft.com/office/drawing/2014/main" id="{BFE4781A-41C7-4F27-8792-A74EFB8E5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66AFD431-09B7-42CA-BF39-9FE5DBE5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711C96E-3D2D-48C8-AAB9-C1CB02D1D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tx2">
              <a:lumMod val="90000"/>
            </a:schemeClr>
          </a:solidFill>
        </p:grpSpPr>
        <p:sp>
          <p:nvSpPr>
            <p:cNvPr id="90" name="Freeform 11">
              <a:extLst>
                <a:ext uri="{FF2B5EF4-FFF2-40B4-BE49-F238E27FC236}">
                  <a16:creationId xmlns:a16="http://schemas.microsoft.com/office/drawing/2014/main" id="{0D18AF42-7CD5-4754-91D4-1BE53B5D1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2">
              <a:extLst>
                <a:ext uri="{FF2B5EF4-FFF2-40B4-BE49-F238E27FC236}">
                  <a16:creationId xmlns:a16="http://schemas.microsoft.com/office/drawing/2014/main" id="{A28C8F1A-9407-4D67-8250-D8923BC6DD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3">
              <a:extLst>
                <a:ext uri="{FF2B5EF4-FFF2-40B4-BE49-F238E27FC236}">
                  <a16:creationId xmlns:a16="http://schemas.microsoft.com/office/drawing/2014/main" id="{5CE0A2B0-F7F1-442C-A287-CD6F729E28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4">
              <a:extLst>
                <a:ext uri="{FF2B5EF4-FFF2-40B4-BE49-F238E27FC236}">
                  <a16:creationId xmlns:a16="http://schemas.microsoft.com/office/drawing/2014/main" id="{9E69CFA3-AE12-4EAF-A3A1-564BEEFEF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5">
              <a:extLst>
                <a:ext uri="{FF2B5EF4-FFF2-40B4-BE49-F238E27FC236}">
                  <a16:creationId xmlns:a16="http://schemas.microsoft.com/office/drawing/2014/main" id="{ECB64037-2AE8-4CA9-AD8E-7ACC8618F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6">
              <a:extLst>
                <a:ext uri="{FF2B5EF4-FFF2-40B4-BE49-F238E27FC236}">
                  <a16:creationId xmlns:a16="http://schemas.microsoft.com/office/drawing/2014/main" id="{8D319B10-EE8E-453F-A137-D7EEFA208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7">
              <a:extLst>
                <a:ext uri="{FF2B5EF4-FFF2-40B4-BE49-F238E27FC236}">
                  <a16:creationId xmlns:a16="http://schemas.microsoft.com/office/drawing/2014/main" id="{3283F486-509C-4A42-8EED-794A991D2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18">
              <a:extLst>
                <a:ext uri="{FF2B5EF4-FFF2-40B4-BE49-F238E27FC236}">
                  <a16:creationId xmlns:a16="http://schemas.microsoft.com/office/drawing/2014/main" id="{EBBFBB12-E756-4386-9C17-CA5743838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9">
              <a:extLst>
                <a:ext uri="{FF2B5EF4-FFF2-40B4-BE49-F238E27FC236}">
                  <a16:creationId xmlns:a16="http://schemas.microsoft.com/office/drawing/2014/main" id="{7ADD0E7E-F4A6-4B3F-8A2F-BCBFAFBA23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20">
              <a:extLst>
                <a:ext uri="{FF2B5EF4-FFF2-40B4-BE49-F238E27FC236}">
                  <a16:creationId xmlns:a16="http://schemas.microsoft.com/office/drawing/2014/main" id="{C19FCFB7-5E71-4197-8EC7-2ACB6DB028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21">
              <a:extLst>
                <a:ext uri="{FF2B5EF4-FFF2-40B4-BE49-F238E27FC236}">
                  <a16:creationId xmlns:a16="http://schemas.microsoft.com/office/drawing/2014/main" id="{EAA533FE-4903-48DD-A921-421A9C44AF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22">
              <a:extLst>
                <a:ext uri="{FF2B5EF4-FFF2-40B4-BE49-F238E27FC236}">
                  <a16:creationId xmlns:a16="http://schemas.microsoft.com/office/drawing/2014/main" id="{54CC5D8E-0D6C-4021-B84E-5D6182C0E1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CBF5BF-D30C-7FA7-E5DF-1DE14CAE1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487" y="3602687"/>
            <a:ext cx="3972490" cy="18873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Unprecedented Computing Power &amp; Security</a:t>
            </a:r>
          </a:p>
        </p:txBody>
      </p:sp>
      <p:sp>
        <p:nvSpPr>
          <p:cNvPr id="102" name="Freeform 6">
            <a:extLst>
              <a:ext uri="{FF2B5EF4-FFF2-40B4-BE49-F238E27FC236}">
                <a16:creationId xmlns:a16="http://schemas.microsoft.com/office/drawing/2014/main" id="{E7D63BAB-D0DB-4F66-92F9-4D2E0A2E5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643468"/>
            <a:ext cx="7560245" cy="5571066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3" name="Text Placeholder 2">
            <a:extLst>
              <a:ext uri="{FF2B5EF4-FFF2-40B4-BE49-F238E27FC236}">
                <a16:creationId xmlns:a16="http://schemas.microsoft.com/office/drawing/2014/main" id="{C0BD0260-9041-7D6E-9374-9E839BD83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310" y="1286934"/>
            <a:ext cx="5292436" cy="428413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• Hardware: Utilizing the IBM z17 mainframe coupled with AT&amp;T networking equipment for maximum processing capability.</a:t>
            </a:r>
          </a:p>
          <a:p>
            <a:r>
              <a:rPr lang="en-US">
                <a:solidFill>
                  <a:srgbClr val="FFFFFF"/>
                </a:solidFill>
              </a:rPr>
              <a:t>• Housing: Hosted within a highly secure DataBank facility.</a:t>
            </a:r>
          </a:p>
          <a:p>
            <a:r>
              <a:rPr lang="en-US">
                <a:solidFill>
                  <a:srgbClr val="FFFFFF"/>
                </a:solidFill>
              </a:rPr>
              <a:t>• Security: The "Neural-Ledger"—our immutable blockchain audit trail ensuring absolute data protection for sensitive medical models.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332F2-CEA7-79DA-59DF-A779BCC28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7" r="11367"/>
          <a:stretch/>
        </p:blipFill>
        <p:spPr>
          <a:xfrm>
            <a:off x="7550000" y="229582"/>
            <a:ext cx="4242450" cy="238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1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roup 751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53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4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5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6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7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8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9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0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1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2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3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4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6" name="Group 765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67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9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0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1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2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3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4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5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6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7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8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0" name="Rectangle 779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82" name="Freeform 11">
            <a:extLst>
              <a:ext uri="{FF2B5EF4-FFF2-40B4-BE49-F238E27FC236}">
                <a16:creationId xmlns:a16="http://schemas.microsoft.com/office/drawing/2014/main" id="{0D31E63E-1DE1-4400-9D1A-FA0378B29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192AAC-D376-AE92-8490-EA81815F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790008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/>
              <a:t>Project HELIOS: The Future of Surgical Precision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E86E8-03E0-27EF-A129-4926C3CD2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r="4835"/>
          <a:stretch/>
        </p:blipFill>
        <p:spPr>
          <a:xfrm>
            <a:off x="7639178" y="316687"/>
            <a:ext cx="4148414" cy="2884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2DEEFD-B9A6-2973-261A-67DFF96AD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0" r="8879"/>
          <a:stretch>
            <a:fillRect/>
          </a:stretch>
        </p:blipFill>
        <p:spPr>
          <a:xfrm>
            <a:off x="7639178" y="3437952"/>
            <a:ext cx="4137444" cy="2884570"/>
          </a:xfrm>
          <a:prstGeom prst="rect">
            <a:avLst/>
          </a:prstGeom>
        </p:spPr>
      </p:pic>
      <p:graphicFrame>
        <p:nvGraphicFramePr>
          <p:cNvPr id="747" name="Text Placeholder 2">
            <a:extLst>
              <a:ext uri="{FF2B5EF4-FFF2-40B4-BE49-F238E27FC236}">
                <a16:creationId xmlns:a16="http://schemas.microsoft.com/office/drawing/2014/main" id="{435583E7-BA18-DDDB-F153-6446A95DC2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459305"/>
              </p:ext>
            </p:extLst>
          </p:nvPr>
        </p:nvGraphicFramePr>
        <p:xfrm>
          <a:off x="2589213" y="2040467"/>
          <a:ext cx="4802188" cy="38707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31259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" name="Group 353">
            <a:extLst>
              <a:ext uri="{FF2B5EF4-FFF2-40B4-BE49-F238E27FC236}">
                <a16:creationId xmlns:a16="http://schemas.microsoft.com/office/drawing/2014/main" id="{183CFBA6-CE65-403A-9402-96B75FC89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59AF335C-09EE-4959-A2C9-B32F3C6C1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4CCE8C7-E8BB-47EB-BBC7-5E8948F8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665878D-6479-49F4-BD1C-D1BE63CAB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6400AEB-4991-4E07-8599-C36A9E354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0C2AEB7A-70D9-4DE7-B97A-0325DBC9F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FC03DDD2-9CC7-40B7-A632-50BF3E3F6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7F0B3262-F0EC-44D3-AA37-9552D248C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1839BD80-9BF2-49B4-BB03-B5AAB359B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BDC00C45-9216-4702-A31A-391B1D89C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FB0F70F-34B9-4938-B487-312A0BF0E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791D1EE1-5A08-47A7-8D44-0940DEF5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2">
              <a:extLst>
                <a:ext uri="{FF2B5EF4-FFF2-40B4-BE49-F238E27FC236}">
                  <a16:creationId xmlns:a16="http://schemas.microsoft.com/office/drawing/2014/main" id="{E04F3404-E41A-43F9-AC45-52EB0874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C1BC7BDB-967A-4559-AA14-041BCB87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A39F46EA-3E4A-46CA-BCB8-CA695ED3F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491A4A32-7F8C-4CA7-9281-9761F0357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46B02D76-3CD9-4DF5-A3AD-793E7204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579A2FB-E98B-4144-9D52-3A72BD8D1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65E500DD-EB71-44B5-A2FA-88E99643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04D6AAD6-45AE-454A-9206-8B90E8A26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F7399B13-8510-45F6-98C4-0F14C0B37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CA595445-6A38-4465-9A5D-9705388D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21D40BAF-4AE0-46F4-BD65-057F0DC66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B17F2D73-16DF-4138-B72D-E5B2047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DB8ABBC2-6C0C-4F6E-97EB-55B3B7B2F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38">
              <a:extLst>
                <a:ext uri="{FF2B5EF4-FFF2-40B4-BE49-F238E27FC236}">
                  <a16:creationId xmlns:a16="http://schemas.microsoft.com/office/drawing/2014/main" id="{7A49885E-6B05-41B6-B47F-9D24456F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" name="Rectangle 357">
            <a:extLst>
              <a:ext uri="{FF2B5EF4-FFF2-40B4-BE49-F238E27FC236}">
                <a16:creationId xmlns:a16="http://schemas.microsoft.com/office/drawing/2014/main" id="{BDADA868-08FE-425A-AEF9-B622F9373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9" name="Freeform 11">
            <a:extLst>
              <a:ext uri="{FF2B5EF4-FFF2-40B4-BE49-F238E27FC236}">
                <a16:creationId xmlns:a16="http://schemas.microsoft.com/office/drawing/2014/main" id="{4AE17B7F-6C2F-42A9-946F-8FF49617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0" name="Rectangle 359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CDC88A-D6D4-0B90-730D-F8F5C83B4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60" y="3101093"/>
            <a:ext cx="2686346" cy="30293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Unrestricted 3D Visualization</a:t>
            </a:r>
          </a:p>
        </p:txBody>
      </p:sp>
      <p:sp>
        <p:nvSpPr>
          <p:cNvPr id="361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362" name="Rectangle 361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3" name="Text Placeholder 2">
            <a:extLst>
              <a:ext uri="{FF2B5EF4-FFF2-40B4-BE49-F238E27FC236}">
                <a16:creationId xmlns:a16="http://schemas.microsoft.com/office/drawing/2014/main" id="{98A21A62-5896-37B2-D773-FF9C1F3907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7480882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3DBF84E7-5DBE-F8F5-707E-8FCFEF6D06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7" r="11367"/>
          <a:stretch/>
        </p:blipFill>
        <p:spPr>
          <a:xfrm>
            <a:off x="205245" y="210714"/>
            <a:ext cx="3595142" cy="2024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65367-20A9-FB23-E012-AE8BE99D26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90" y="4088615"/>
            <a:ext cx="2697966" cy="271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22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roup 334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336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8" name="Group 347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49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1" name="Rectangle 360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62" name="Freeform 11">
            <a:extLst>
              <a:ext uri="{FF2B5EF4-FFF2-40B4-BE49-F238E27FC236}">
                <a16:creationId xmlns:a16="http://schemas.microsoft.com/office/drawing/2014/main" id="{BFE4781A-41C7-4F27-8792-A74EFB8E5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363" name="Rectangle 362">
            <a:extLst>
              <a:ext uri="{FF2B5EF4-FFF2-40B4-BE49-F238E27FC236}">
                <a16:creationId xmlns:a16="http://schemas.microsoft.com/office/drawing/2014/main" id="{3A3C2D7E-3F2E-404E-9B30-CB12DC972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4" name="Rectangle 363">
            <a:extLst>
              <a:ext uri="{FF2B5EF4-FFF2-40B4-BE49-F238E27FC236}">
                <a16:creationId xmlns:a16="http://schemas.microsoft.com/office/drawing/2014/main" id="{F1F7FD00-BF97-4325-B7C2-E451F2084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0669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262943-67FF-6234-8E19-53561510B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391" y="624110"/>
            <a:ext cx="9383408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3D/4D Bioprinting in Low Earth Orbit (LEO)</a:t>
            </a:r>
          </a:p>
        </p:txBody>
      </p:sp>
      <p:sp>
        <p:nvSpPr>
          <p:cNvPr id="365" name="Freeform 11">
            <a:extLst>
              <a:ext uri="{FF2B5EF4-FFF2-40B4-BE49-F238E27FC236}">
                <a16:creationId xmlns:a16="http://schemas.microsoft.com/office/drawing/2014/main" id="{179B5294-DA4E-4926-B14A-DD6E07A12F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5EE48-F8FD-74B6-8D40-578785354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789" y="3389379"/>
            <a:ext cx="4931034" cy="30856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• Utilizing "Bouncy Bio-Glass" materials to engineer complex tissue structures.</a:t>
            </a:r>
          </a:p>
          <a:p>
            <a:r>
              <a:rPr lang="en-US" dirty="0"/>
              <a:t>• Leveraging the microgravity environment of LEO to manufacture bio-structures that would collapse under Earth's gravity.</a:t>
            </a:r>
          </a:p>
          <a:p>
            <a:r>
              <a:rPr lang="en-US" dirty="0"/>
              <a:t>• Seamlessly integrated with HELIOS holographic models for precise structural design.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458E50-8155-8B31-1470-D3178C242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12" y="2944063"/>
            <a:ext cx="6526180" cy="355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94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8DC2C-FCD7-B3E4-90E0-05499ED43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Team Driving the Vision</a:t>
            </a:r>
          </a:p>
        </p:txBody>
      </p:sp>
      <p:graphicFrame>
        <p:nvGraphicFramePr>
          <p:cNvPr id="122" name="Text Placeholder 2">
            <a:extLst>
              <a:ext uri="{FF2B5EF4-FFF2-40B4-BE49-F238E27FC236}">
                <a16:creationId xmlns:a16="http://schemas.microsoft.com/office/drawing/2014/main" id="{D1D1CDDF-1A41-C618-719C-F2F2B883A7BB}"/>
              </a:ext>
            </a:extLst>
          </p:cNvPr>
          <p:cNvGraphicFramePr/>
          <p:nvPr/>
        </p:nvGraphicFramePr>
        <p:xfrm>
          <a:off x="2589212" y="2133600"/>
          <a:ext cx="89154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66508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roup 440">
            <a:extLst>
              <a:ext uri="{FF2B5EF4-FFF2-40B4-BE49-F238E27FC236}">
                <a16:creationId xmlns:a16="http://schemas.microsoft.com/office/drawing/2014/main" id="{183CFBA6-CE65-403A-9402-96B75FC89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59AF335C-09EE-4959-A2C9-B32F3C6C1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4CCE8C7-E8BB-47EB-BBC7-5E8948F89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2665878D-6479-49F4-BD1C-D1BE63CAB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C6400AEB-4991-4E07-8599-C36A9E354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0C2AEB7A-70D9-4DE7-B97A-0325DBC9F2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FC03DDD2-9CC7-40B7-A632-50BF3E3F6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7F0B3262-F0EC-44D3-AA37-9552D248C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1839BD80-9BF2-49B4-BB03-B5AAB359BF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BDC00C45-9216-4702-A31A-391B1D89C4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FB0F70F-34B9-4938-B487-312A0BF0E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791D1EE1-5A08-47A7-8D44-0940DEF5B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22">
              <a:extLst>
                <a:ext uri="{FF2B5EF4-FFF2-40B4-BE49-F238E27FC236}">
                  <a16:creationId xmlns:a16="http://schemas.microsoft.com/office/drawing/2014/main" id="{E04F3404-E41A-43F9-AC45-52EB0874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C1BC7BDB-967A-4559-AA14-041BCB87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A39F46EA-3E4A-46CA-BCB8-CA695ED3F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491A4A32-7F8C-4CA7-9281-9761F03571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46B02D76-3CD9-4DF5-A3AD-793E7204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E579A2FB-E98B-4144-9D52-3A72BD8D1B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65E500DD-EB71-44B5-A2FA-88E9964357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04D6AAD6-45AE-454A-9206-8B90E8A264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F7399B13-8510-45F6-98C4-0F14C0B37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CA595445-6A38-4465-9A5D-9705388D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21D40BAF-4AE0-46F4-BD65-057F0DC66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B17F2D73-16DF-4138-B72D-E5B20471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DB8ABBC2-6C0C-4F6E-97EB-55B3B7B2F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38">
              <a:extLst>
                <a:ext uri="{FF2B5EF4-FFF2-40B4-BE49-F238E27FC236}">
                  <a16:creationId xmlns:a16="http://schemas.microsoft.com/office/drawing/2014/main" id="{7A49885E-6B05-41B6-B47F-9D24456F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5" name="Rectangle 444">
            <a:extLst>
              <a:ext uri="{FF2B5EF4-FFF2-40B4-BE49-F238E27FC236}">
                <a16:creationId xmlns:a16="http://schemas.microsoft.com/office/drawing/2014/main" id="{BDADA868-08FE-425A-AEF9-B622F9373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46" name="Freeform 11">
            <a:extLst>
              <a:ext uri="{FF2B5EF4-FFF2-40B4-BE49-F238E27FC236}">
                <a16:creationId xmlns:a16="http://schemas.microsoft.com/office/drawing/2014/main" id="{4AE17B7F-6C2F-42A9-946F-8FF49617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7" name="Rectangle 446">
            <a:extLst>
              <a:ext uri="{FF2B5EF4-FFF2-40B4-BE49-F238E27FC236}">
                <a16:creationId xmlns:a16="http://schemas.microsoft.com/office/drawing/2014/main" id="{230F30B9-47B5-40E7-A5DB-1E1DF2DC5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8" name="Rectangle 447">
            <a:extLst>
              <a:ext uri="{FF2B5EF4-FFF2-40B4-BE49-F238E27FC236}">
                <a16:creationId xmlns:a16="http://schemas.microsoft.com/office/drawing/2014/main" id="{6371A26E-4EC7-451A-B258-5E3891B1F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9" name="Rectangle 448">
            <a:extLst>
              <a:ext uri="{FF2B5EF4-FFF2-40B4-BE49-F238E27FC236}">
                <a16:creationId xmlns:a16="http://schemas.microsoft.com/office/drawing/2014/main" id="{DB280A43-068C-4313-B62F-79F0C1790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0424"/>
            <a:ext cx="12192000" cy="23075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4B0FF7-6EEC-6351-F145-68E2DD26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871" y="4912467"/>
            <a:ext cx="9765023" cy="11004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Capitalizing the Vision</a:t>
            </a:r>
          </a:p>
        </p:txBody>
      </p:sp>
      <p:sp>
        <p:nvSpPr>
          <p:cNvPr id="450" name="Freeform 11">
            <a:extLst>
              <a:ext uri="{FF2B5EF4-FFF2-40B4-BE49-F238E27FC236}">
                <a16:creationId xmlns:a16="http://schemas.microsoft.com/office/drawing/2014/main" id="{02EA7C10-D784-46D0-9433-3C30171C6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5019122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451" name="Text Placeholder 2">
            <a:extLst>
              <a:ext uri="{FF2B5EF4-FFF2-40B4-BE49-F238E27FC236}">
                <a16:creationId xmlns:a16="http://schemas.microsoft.com/office/drawing/2014/main" id="{B7484DF0-06A2-6446-BC46-3640CFFEAA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555035"/>
              </p:ext>
            </p:extLst>
          </p:nvPr>
        </p:nvGraphicFramePr>
        <p:xfrm>
          <a:off x="955931" y="640080"/>
          <a:ext cx="10293711" cy="327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994141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BDFC6F7-D19A-41F4-AC68-533F7CFE436D}">
  <we:reference id="wa104380526" version="1.2.0.0" store="en-US" storeType="OMEX"/>
  <we:alternateReferences>
    <we:reference id="WA104380526" version="1.2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82</TotalTime>
  <Words>466</Words>
  <Application>Microsoft Office PowerPoint</Application>
  <PresentationFormat>Widescreen</PresentationFormat>
  <Paragraphs>38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Wisp</vt:lpstr>
      <vt:lpstr>Project HELIOS &amp; The Pacific Bridge Project</vt:lpstr>
      <vt:lpstr>Executive Summary</vt:lpstr>
      <vt:lpstr>Strategic Dual-Location Synergy</vt:lpstr>
      <vt:lpstr>Unprecedented Computing Power &amp; Security</vt:lpstr>
      <vt:lpstr>Project HELIOS: The Future of Surgical Precision</vt:lpstr>
      <vt:lpstr>Unrestricted 3D Visualization</vt:lpstr>
      <vt:lpstr>3D/4D Bioprinting in Low Earth Orbit (LEO)</vt:lpstr>
      <vt:lpstr>The Team Driving the Vision</vt:lpstr>
      <vt:lpstr>Capitalizing the Vision</vt:lpstr>
      <vt:lpstr>Conclusion &amp;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Kevin Turner</dc:creator>
  <cp:lastModifiedBy>Kevin Turner</cp:lastModifiedBy>
  <cp:revision>2</cp:revision>
  <dcterms:created xsi:type="dcterms:W3CDTF">2026-04-09T22:04:35Z</dcterms:created>
  <dcterms:modified xsi:type="dcterms:W3CDTF">2026-04-15T18:02:50Z</dcterms:modified>
</cp:coreProperties>
</file>